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57" r:id="rId4"/>
    <p:sldId id="4261" r:id="rId5"/>
    <p:sldId id="4255" r:id="rId6"/>
    <p:sldId id="259" r:id="rId7"/>
    <p:sldId id="4258" r:id="rId8"/>
    <p:sldId id="260" r:id="rId9"/>
    <p:sldId id="261" r:id="rId10"/>
    <p:sldId id="262" r:id="rId11"/>
    <p:sldId id="263" r:id="rId12"/>
    <p:sldId id="4259" r:id="rId13"/>
    <p:sldId id="4256" r:id="rId14"/>
    <p:sldId id="264" r:id="rId15"/>
    <p:sldId id="265" r:id="rId16"/>
    <p:sldId id="267" r:id="rId17"/>
    <p:sldId id="268" r:id="rId18"/>
    <p:sldId id="4257" r:id="rId19"/>
    <p:sldId id="4263" r:id="rId20"/>
    <p:sldId id="269" r:id="rId21"/>
    <p:sldId id="4245" r:id="rId22"/>
    <p:sldId id="4246" r:id="rId23"/>
    <p:sldId id="4247" r:id="rId24"/>
    <p:sldId id="4264" r:id="rId25"/>
    <p:sldId id="4249" r:id="rId26"/>
    <p:sldId id="4231" r:id="rId27"/>
    <p:sldId id="4267" r:id="rId28"/>
    <p:sldId id="4265" r:id="rId29"/>
    <p:sldId id="4266" r:id="rId30"/>
    <p:sldId id="4229" r:id="rId31"/>
    <p:sldId id="4238" r:id="rId32"/>
    <p:sldId id="4250" r:id="rId33"/>
    <p:sldId id="4252" r:id="rId34"/>
    <p:sldId id="4241" r:id="rId35"/>
    <p:sldId id="4242" r:id="rId36"/>
    <p:sldId id="4244" r:id="rId37"/>
    <p:sldId id="4239" r:id="rId38"/>
    <p:sldId id="4262" r:id="rId3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5FCA036-946D-4020-A66A-9BB41AF543E5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6C74742-1B27-471B-B428-E89B871F4A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5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74742-1B27-471B-B428-E89B871F4AA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48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r>
              <a:rPr lang="en-US" dirty="0"/>
              <a:t>Santee Cooper Bonds Outstanding + Commercial Paper @ 12/31/19</a:t>
            </a:r>
          </a:p>
          <a:p>
            <a:pPr marL="173422" indent="-173422">
              <a:buFontTx/>
              <a:buChar char="-"/>
            </a:pPr>
            <a:r>
              <a:rPr lang="en-US" dirty="0"/>
              <a:t>NextEra contractually commits to paying full defeasance penalties and outstanding debt up to the 12/31/19 balance</a:t>
            </a:r>
          </a:p>
          <a:p>
            <a:pPr marL="173422" indent="-173422">
              <a:buFontTx/>
              <a:buChar char="-"/>
            </a:pPr>
            <a:r>
              <a:rPr lang="en-US" dirty="0"/>
              <a:t>Proceeds to the State:</a:t>
            </a:r>
          </a:p>
          <a:p>
            <a:pPr marL="635879" lvl="1" indent="-173422">
              <a:buFontTx/>
              <a:buChar char="-"/>
            </a:pPr>
            <a:r>
              <a:rPr lang="en-US" dirty="0"/>
              <a:t>$500 million at closing</a:t>
            </a:r>
          </a:p>
          <a:p>
            <a:pPr marL="635879" lvl="1" indent="-173422">
              <a:buFontTx/>
              <a:buChar char="-"/>
            </a:pPr>
            <a:r>
              <a:rPr lang="en-US" dirty="0"/>
              <a:t> + $500 million cash on Santee Cooper’s balance sheet</a:t>
            </a:r>
          </a:p>
          <a:p>
            <a:pPr marL="635879" lvl="1" indent="-173422">
              <a:buFontTx/>
              <a:buChar char="-"/>
            </a:pPr>
            <a:r>
              <a:rPr lang="en-US" dirty="0"/>
              <a:t> + anything left in escrow account after claims are made</a:t>
            </a:r>
          </a:p>
          <a:p>
            <a:pPr marL="173422" indent="-173422">
              <a:buFontTx/>
              <a:buChar char="-"/>
            </a:pPr>
            <a:r>
              <a:rPr lang="en-US" dirty="0"/>
              <a:t>Customer refunds / credits:</a:t>
            </a:r>
          </a:p>
          <a:p>
            <a:pPr marL="635879" lvl="1" indent="-173422">
              <a:buFontTx/>
              <a:buChar char="-"/>
            </a:pPr>
            <a:r>
              <a:rPr lang="en-US" dirty="0"/>
              <a:t>$541 million refund for Cook Litigation, paid within 180 days or applied as credit to customer bills</a:t>
            </a:r>
          </a:p>
          <a:p>
            <a:pPr marL="635879" lvl="1" indent="-173422">
              <a:buFontTx/>
              <a:buChar char="-"/>
            </a:pPr>
            <a:r>
              <a:rPr lang="en-US" dirty="0"/>
              <a:t>$400 million rate credits applied to all customers during fixed rate period (first four years)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96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74742-1B27-471B-B428-E89B871F4AA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64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NextEra savings:</a:t>
            </a:r>
          </a:p>
          <a:p>
            <a:pPr marL="173422" indent="-173422">
              <a:buFontTx/>
              <a:buChar char="-"/>
            </a:pPr>
            <a:r>
              <a:rPr lang="en-US" dirty="0"/>
              <a:t>Fuel savings: large CCGT replaces coal with low-cost gas, like Santee, low-cost solar also saves fuel</a:t>
            </a:r>
          </a:p>
          <a:p>
            <a:pPr marL="173422" indent="-173422">
              <a:buFontTx/>
              <a:buChar char="-"/>
            </a:pPr>
            <a:r>
              <a:rPr lang="en-US" dirty="0"/>
              <a:t>O&amp;M savings: Winyah and Cross, T&amp;D networks</a:t>
            </a:r>
          </a:p>
          <a:p>
            <a:pPr marL="173422" indent="-173422">
              <a:buFontTx/>
              <a:buChar char="-"/>
            </a:pPr>
            <a:r>
              <a:rPr lang="en-US" dirty="0"/>
              <a:t>G&amp;A savings: outsource many HQ functions to Juno Beach; benefit from efficiencies in combined systems (HR, procurement, etc.)</a:t>
            </a:r>
          </a:p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87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74742-1B27-471B-B428-E89B871F4AA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41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74742-1B27-471B-B428-E89B871F4AA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74742-1B27-471B-B428-E89B871F4AA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1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229" indent="-231229">
              <a:buAutoNum type="arabicPeriod"/>
            </a:pPr>
            <a:r>
              <a:rPr lang="en-US" dirty="0"/>
              <a:t>Participants have a strong incentive to use assumptions that favor their own bid: low fuel prices, low interest rates, high efficiencies, high cost savings</a:t>
            </a:r>
          </a:p>
          <a:p>
            <a:pPr marL="231229" indent="-231229">
              <a:buAutoNum type="arabicPeriod"/>
            </a:pPr>
            <a:r>
              <a:rPr lang="en-US" dirty="0"/>
              <a:t>All bidders face the same world; the same external factors</a:t>
            </a:r>
          </a:p>
          <a:p>
            <a:pPr marL="231229" indent="-231229">
              <a:buAutoNum type="arabicPeriod"/>
            </a:pPr>
            <a:r>
              <a:rPr lang="en-US" dirty="0"/>
              <a:t>Bids must be standardized to ensure that what you see is actually what you get—this protects ratepayers, taxpayers, and bondholders as required by the JR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74742-1B27-471B-B428-E89B871F4AA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9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Assumptions: all Participants required to use the same values</a:t>
            </a:r>
          </a:p>
          <a:p>
            <a:r>
              <a:rPr lang="en-US" dirty="0"/>
              <a:t>Supported Assumptions: all Participants use standard values, unless they propose an alternative and justify why they are able to deliver on it (a plan, a contractual commitment, or a competitive advantage)</a:t>
            </a:r>
          </a:p>
          <a:p>
            <a:r>
              <a:rPr lang="en-US" dirty="0"/>
              <a:t>Variable Assumptions: unique to each Participant; core part of bid economics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74742-1B27-471B-B428-E89B871F4AA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8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Commodity price of natural gas forecasted at Henry Hub (Louisiana Gulf Coast delivery location, used nationally and globally as a price point for U.S. natural gas supplies)</a:t>
            </a:r>
          </a:p>
          <a:p>
            <a:pPr marL="231229" indent="-231229">
              <a:buAutoNum type="arabicPeriod"/>
            </a:pPr>
            <a:r>
              <a:rPr lang="en-US" dirty="0"/>
              <a:t>EIA mid scenario: long-term, fundamentals-based supply and demand forecast</a:t>
            </a:r>
          </a:p>
          <a:p>
            <a:pPr marL="231229" indent="-231229">
              <a:buAutoNum type="arabicPeriod"/>
            </a:pPr>
            <a:r>
              <a:rPr lang="en-US" dirty="0"/>
              <a:t>Market scenario:</a:t>
            </a:r>
          </a:p>
          <a:p>
            <a:pPr marL="693687" lvl="1" indent="-231229">
              <a:buAutoNum type="arabicPeriod"/>
            </a:pPr>
            <a:r>
              <a:rPr lang="en-US" dirty="0"/>
              <a:t>First 10 years: NYMEX forward price curve</a:t>
            </a:r>
          </a:p>
          <a:p>
            <a:pPr marL="1098337" lvl="2" indent="-173422">
              <a:buFontTx/>
              <a:buChar char="-"/>
            </a:pPr>
            <a:r>
              <a:rPr lang="en-US" dirty="0"/>
              <a:t>World’s 3</a:t>
            </a:r>
            <a:r>
              <a:rPr lang="en-US" baseline="30000" dirty="0"/>
              <a:t>rd</a:t>
            </a:r>
            <a:r>
              <a:rPr lang="en-US" dirty="0"/>
              <a:t> largest physical commodity futures; used in U.S., South America, Asia, Europe</a:t>
            </a:r>
          </a:p>
          <a:p>
            <a:pPr marL="1098337" lvl="2" indent="-173422">
              <a:buFontTx/>
              <a:buChar char="-"/>
            </a:pPr>
            <a:r>
              <a:rPr lang="en-US" dirty="0"/>
              <a:t>Deep, liquid trading market (400,000 contracts traded daily)</a:t>
            </a:r>
          </a:p>
          <a:p>
            <a:pPr marL="693687" lvl="1" indent="-231229">
              <a:buAutoNum type="arabicPeriod"/>
            </a:pPr>
            <a:r>
              <a:rPr lang="en-US" dirty="0"/>
              <a:t>Last 10 years: linear transition to EIA mid price in 2039</a:t>
            </a:r>
          </a:p>
          <a:p>
            <a:pPr marL="231229" indent="-231229">
              <a:buAutoNum type="arabicPeriod"/>
            </a:pPr>
            <a:r>
              <a:rPr lang="en-US" dirty="0"/>
              <a:t>Both scenarios: delivered gas price = commodity gas price + transport fees (TransCo zone 5 &gt;&gt; delivery to Rainey and Summer sites)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74742-1B27-471B-B428-E89B871F4AA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5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74742-1B27-471B-B428-E89B871F4AA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3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74742-1B27-471B-B428-E89B871F4AA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2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74742-1B27-471B-B428-E89B871F4AA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74742-1B27-471B-B428-E89B871F4AA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2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4D6F-71AA-41FA-A3B7-331E1FBBF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B84D8-451E-4873-A980-FD11EDC5F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328CC-D246-4096-BBB6-184BC66D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7C3-9196-4BD2-8709-05D92F9BAC42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57EB0-CC90-4AFC-B95B-43DE7939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09A27-6AF8-44F3-9391-AEC13735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286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3B29-465F-4AD4-9BFA-EF9EEFF7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2E77D-E5EB-4C3A-9EEB-5721C1170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24812-6D7C-4467-AB44-6804D93F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2DB5-D6FD-4312-AB3E-7D8B8FAC6EE2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09EFC-970F-4D91-A1F7-C59052462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6E894-5EB9-4329-AD36-617CFD3F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8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774A-8DF3-4756-BB54-B8BA1E92B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6BD23-1498-4B23-9FA6-5471B8EE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1C99-009A-4C9A-96ED-B01C057E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0DD7-985B-4208-A0DF-D7B8AA99BAFC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A9F8F-32DF-495E-874F-27B4CC90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98114-7FBF-4718-B143-C8C41EE1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0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796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879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56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2716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18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211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345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5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2865-AE52-4931-9308-D29541E7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D441-72F4-462A-8E51-690B729FD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B5EA6-F697-4663-B9B0-84E5BE29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701D-689C-444E-8C6A-8380D6DCD9DC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C20A4-B4D6-4C8D-A446-8E4AC141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3AF3F-353B-4112-92C9-25FE5498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32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F_Title Slide">
    <p:bg>
      <p:bgPr>
        <a:blipFill dpi="0"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97536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280160" y="391466"/>
            <a:ext cx="451104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1</a:t>
            </a:r>
          </a:p>
          <a:p>
            <a:pPr lvl="0"/>
            <a:r>
              <a:rPr lang="en-US" dirty="0"/>
              <a:t>Presenter 2</a:t>
            </a:r>
          </a:p>
          <a:p>
            <a:pPr lvl="0"/>
            <a:r>
              <a:rPr lang="en-US" dirty="0"/>
              <a:t>Presenter 3</a:t>
            </a:r>
          </a:p>
          <a:p>
            <a:pPr lvl="0"/>
            <a:r>
              <a:rPr lang="en-US" dirty="0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2463007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_Title Slide">
    <p:bg>
      <p:bgPr>
        <a:blipFill dpi="0" rotWithShape="1">
          <a:blip r:embed="rId2">
            <a:alphaModFix amt="3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97536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280160" y="391466"/>
            <a:ext cx="451104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8C1E3E-B3B3-4184-94DB-222AD407C5ED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6EDED3-C6F7-472D-BFD0-ACCA8C56458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43BB75E-7DC1-4CFE-9121-3D98EBDC207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A60B99-8A1B-4591-8002-EF0D5F2AC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EFA854-59DE-40E2-8C99-B1D8ECEA170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1</a:t>
            </a:r>
          </a:p>
          <a:p>
            <a:pPr lvl="0"/>
            <a:r>
              <a:rPr lang="en-US" dirty="0"/>
              <a:t>Presenter 2</a:t>
            </a:r>
          </a:p>
          <a:p>
            <a:pPr lvl="0"/>
            <a:r>
              <a:rPr lang="en-US" dirty="0"/>
              <a:t>Presenter 3</a:t>
            </a:r>
          </a:p>
          <a:p>
            <a:pPr lvl="0"/>
            <a:r>
              <a:rPr lang="en-US" dirty="0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467790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ston_Title Slide"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97536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280160" y="391466"/>
            <a:ext cx="451104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AE6FAA-E4D1-43DE-B78D-942E2149BD5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1</a:t>
            </a:r>
          </a:p>
          <a:p>
            <a:pPr lvl="0"/>
            <a:r>
              <a:rPr lang="en-US" dirty="0"/>
              <a:t>Presenter 2</a:t>
            </a:r>
          </a:p>
          <a:p>
            <a:pPr lvl="0"/>
            <a:r>
              <a:rPr lang="en-US" dirty="0"/>
              <a:t>Presenter 3</a:t>
            </a:r>
          </a:p>
          <a:p>
            <a:pPr lvl="0"/>
            <a:r>
              <a:rPr lang="en-US" dirty="0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1299907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cago_Title Slide">
    <p:bg>
      <p:bgPr>
        <a:blipFill dpi="0" rotWithShape="1">
          <a:blip r:embed="rId2">
            <a:alphaModFix amt="3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97536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280160" y="391466"/>
            <a:ext cx="451104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AE6FAA-E4D1-43DE-B78D-942E2149BD5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1</a:t>
            </a:r>
          </a:p>
          <a:p>
            <a:pPr lvl="0"/>
            <a:r>
              <a:rPr lang="en-US" dirty="0"/>
              <a:t>Presenter 2</a:t>
            </a:r>
          </a:p>
          <a:p>
            <a:pPr lvl="0"/>
            <a:r>
              <a:rPr lang="en-US" dirty="0"/>
              <a:t>Presenter 3</a:t>
            </a:r>
          </a:p>
          <a:p>
            <a:pPr lvl="0"/>
            <a:r>
              <a:rPr lang="en-US" dirty="0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2439210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ve_Titl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975360" cy="73152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7A480F-8D74-6E4E-8C30-AD878B641DA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AD1F3E-7306-408C-95EE-CE500530B7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280160" y="391466"/>
            <a:ext cx="4511040" cy="3574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1E1A66-837F-47E5-A09C-1978787EC6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15306C3-298C-4187-9FFC-30199074834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1</a:t>
            </a:r>
          </a:p>
          <a:p>
            <a:pPr lvl="0"/>
            <a:r>
              <a:rPr lang="en-US" dirty="0"/>
              <a:t>Presenter 2</a:t>
            </a:r>
          </a:p>
          <a:p>
            <a:pPr lvl="0"/>
            <a:r>
              <a:rPr lang="en-US" dirty="0"/>
              <a:t>Presenter 3</a:t>
            </a:r>
          </a:p>
          <a:p>
            <a:pPr lvl="0"/>
            <a:r>
              <a:rPr lang="en-US" dirty="0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1676624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9287C-96D6-4E5C-A125-94E737A3EB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r">
              <a:buNone/>
              <a:defRPr b="0"/>
            </a:lvl1pPr>
          </a:lstStyle>
          <a:p>
            <a:r>
              <a:rPr lang="en-US" dirty="0"/>
              <a:t>Custom Background</a:t>
            </a:r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97536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280160" y="391466"/>
            <a:ext cx="451104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1</a:t>
            </a:r>
          </a:p>
          <a:p>
            <a:pPr lvl="0"/>
            <a:r>
              <a:rPr lang="en-US" dirty="0"/>
              <a:t>Presenter 2</a:t>
            </a:r>
          </a:p>
          <a:p>
            <a:pPr lvl="0"/>
            <a:r>
              <a:rPr lang="en-US" dirty="0"/>
              <a:t>Presenter 3</a:t>
            </a:r>
          </a:p>
          <a:p>
            <a:pPr lvl="0"/>
            <a:r>
              <a:rPr lang="en-US" dirty="0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173085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351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B840-28AF-4CBF-9E2B-DF2C25D3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53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akeaway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3296" y="1280160"/>
            <a:ext cx="11265408" cy="4937760"/>
          </a:xfrm>
        </p:spPr>
        <p:txBody>
          <a:bodyPr tIns="45720" bIns="45720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087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97F2C3-4BD4-42E6-A970-0A1071F06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5364480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1E65073-C416-4293-AE24-35C33B245E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224" y="1280160"/>
            <a:ext cx="5364480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620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78AA-6E97-4343-8908-56A86326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F49AB-B68D-4034-926C-DE9AC0C94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F909-1FF5-4933-8297-057A546D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DA5-8108-4ECB-A435-454AFE5059C4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29E16-EBA3-4DB1-BED7-295747F8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58E5B-EBD6-4604-B762-EBD6657F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72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97F2C3-4BD4-42E6-A970-0A1071F06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5364480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CF9C1-FC76-4021-A1FE-48464A5377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64224" y="1649332"/>
            <a:ext cx="5364480" cy="457200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 dirty="0"/>
              <a:t>Figure</a:t>
            </a:r>
          </a:p>
          <a:p>
            <a:pPr lvl="2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061ED9-999F-4FDD-8DEF-54F1C1921B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364224" y="1280160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2499382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301523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97F2C3-4BD4-42E6-A970-0A1071F06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4224" y="1280160"/>
            <a:ext cx="5364480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CF9C1-FC76-4021-A1FE-48464A5377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3296" y="1649332"/>
            <a:ext cx="5364480" cy="457200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 dirty="0"/>
              <a:t>Figure</a:t>
            </a:r>
          </a:p>
          <a:p>
            <a:pPr lvl="2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061ED9-999F-4FDD-8DEF-54F1C1921B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3296" y="1280160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818704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301523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CF9C1-FC76-4021-A1FE-48464A5377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3296" y="1649332"/>
            <a:ext cx="5364480" cy="457200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 dirty="0"/>
              <a:t>Figure</a:t>
            </a:r>
          </a:p>
          <a:p>
            <a:pPr lvl="2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061ED9-999F-4FDD-8DEF-54F1C1921B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3296" y="1280160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947F49-7B98-4A7C-8056-04195402203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64224" y="1652744"/>
            <a:ext cx="5364480" cy="457200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 dirty="0"/>
              <a:t>Figure</a:t>
            </a:r>
          </a:p>
          <a:p>
            <a:pPr lvl="2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1944BB-19CB-4311-B89E-EECC4D5210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64224" y="1283572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133598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w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97F2C3-4BD4-42E6-A970-0A1071F06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5364480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CF9C1-FC76-4021-A1FE-48464A5377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64224" y="1649332"/>
            <a:ext cx="5364480" cy="20116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 dirty="0"/>
              <a:t>Figure</a:t>
            </a:r>
          </a:p>
          <a:p>
            <a:pPr lvl="2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061ED9-999F-4FDD-8DEF-54F1C1921B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364224" y="1280160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8EBC51-B97E-4670-9F97-594E1C91C2F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64224" y="4202828"/>
            <a:ext cx="5364480" cy="20116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 dirty="0"/>
              <a:t>Figure</a:t>
            </a:r>
          </a:p>
          <a:p>
            <a:pPr lvl="2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11B11C6-A128-4DB1-B749-C55BAC4DE8B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64224" y="3839343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397248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182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32751C-3528-484E-9028-1E56658AFC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3296" y="3779520"/>
            <a:ext cx="11265408" cy="24688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 dirty="0"/>
              <a:t>Figure</a:t>
            </a:r>
          </a:p>
          <a:p>
            <a:pPr lvl="2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C6FCB4-2DD0-420C-85EE-E0BA65A7A1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3296" y="3410348"/>
            <a:ext cx="11265408" cy="3784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3825900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w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182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32751C-3528-484E-9028-1E56658AFC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3296" y="3779520"/>
            <a:ext cx="5364480" cy="24688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 dirty="0"/>
              <a:t>Figure</a:t>
            </a:r>
          </a:p>
          <a:p>
            <a:pPr lvl="2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C6FCB4-2DD0-420C-85EE-E0BA65A7A1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3296" y="3410348"/>
            <a:ext cx="5364480" cy="3784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D2E456-3696-49A5-B9C3-F74CA9A98BA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64224" y="3779520"/>
            <a:ext cx="5364480" cy="24688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 dirty="0"/>
              <a:t>Figure</a:t>
            </a:r>
          </a:p>
          <a:p>
            <a:pPr lvl="2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CA8F59C-4F30-460F-BFA2-E9DF5CEBD4E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64224" y="3410348"/>
            <a:ext cx="5364480" cy="3784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2983976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4919-855A-43F7-9FE3-3F475E54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61002-1A64-4AE0-88DF-9FAF6D1145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1676400"/>
            <a:ext cx="9245600" cy="4724400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05DB7-12FF-4625-833D-F9AF596E26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743200" y="1066800"/>
            <a:ext cx="9245600" cy="3048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0">
            <a:extLst>
              <a:ext uri="{FF2B5EF4-FFF2-40B4-BE49-F238E27FC236}">
                <a16:creationId xmlns:a16="http://schemas.microsoft.com/office/drawing/2014/main" id="{878DAB5A-DED8-4AD3-8C05-B61C16586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1066800"/>
            <a:ext cx="21336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728DBBF-C914-4477-85B9-6C43524F435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743200" y="1371600"/>
            <a:ext cx="9245600" cy="304800"/>
          </a:xfrm>
        </p:spPr>
        <p:txBody>
          <a:bodyPr anchor="t">
            <a:noAutofit/>
          </a:bodyPr>
          <a:lstStyle>
            <a:lvl1pPr marL="0" indent="0" algn="l">
              <a:buNone/>
              <a:defRPr sz="1400" b="0">
                <a:solidFill>
                  <a:srgbClr val="6E6E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821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2EF94-3518-43F4-8E13-9D2C0FA0B65C}"/>
              </a:ext>
            </a:extLst>
          </p:cNvPr>
          <p:cNvSpPr txBox="1"/>
          <p:nvPr userDrawn="1"/>
        </p:nvSpPr>
        <p:spPr>
          <a:xfrm>
            <a:off x="11277600" y="658100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05C71F9-3F51-4FB1-94CF-D6ABCA479CA2}" type="slidenum">
              <a:rPr lang="en-US" sz="1200" b="1" smtClean="0"/>
              <a:pPr algn="ctr"/>
              <a:t>‹#›</a:t>
            </a:fld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09424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alphaModFix amt="3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97536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280160" y="391466"/>
            <a:ext cx="4511040" cy="3574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485113-1FF2-42A7-A2C2-F3BADC1B7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Header Line 1</a:t>
            </a:r>
            <a:br>
              <a:rPr lang="en-US" dirty="0"/>
            </a:br>
            <a:r>
              <a:rPr lang="en-US" dirty="0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2841930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97536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280160" y="391466"/>
            <a:ext cx="4511040" cy="3574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D48E31-4EE7-433A-92DA-4E87D5712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Header Line 1</a:t>
            </a:r>
            <a:br>
              <a:rPr lang="en-US" dirty="0"/>
            </a:br>
            <a:r>
              <a:rPr lang="en-US" dirty="0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4208195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0262-4AC9-457E-AA87-A524253B8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61F25-6524-4276-B306-1AE28DD8C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CF988-D301-45E7-B506-2A190995F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9890D-5AC1-4D73-9596-C37E9020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F6D9-A592-4743-9EC5-86DC8EEDA0F3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2C88A-7F81-4435-BA54-774EF52C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C5268-D108-47CE-8B4C-5A9DE02E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7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97536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280160" y="391466"/>
            <a:ext cx="4511040" cy="3574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B4D186-202B-4D9D-9B84-6613D97D87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Header Line 1</a:t>
            </a:r>
            <a:br>
              <a:rPr lang="en-US" dirty="0"/>
            </a:br>
            <a:r>
              <a:rPr lang="en-US" dirty="0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301597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blipFill dpi="0" rotWithShape="1">
          <a:blip r:embed="rId2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97536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280160" y="391466"/>
            <a:ext cx="4511040" cy="3574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7933955-677B-47AF-A0B4-99F1D1F87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Header Line 1</a:t>
            </a:r>
            <a:br>
              <a:rPr lang="en-US" dirty="0"/>
            </a:br>
            <a:r>
              <a:rPr lang="en-US" dirty="0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30417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F54775-40FE-4E94-9FBA-844B92601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r">
              <a:buNone/>
              <a:defRPr b="0">
                <a:latin typeface="+mn-lt"/>
              </a:defRPr>
            </a:lvl1pPr>
          </a:lstStyle>
          <a:p>
            <a:r>
              <a:rPr lang="en-US" dirty="0"/>
              <a:t>Custom Background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97536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280160" y="391466"/>
            <a:ext cx="4511040" cy="3574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5A50EE-79B8-4272-A450-DF231F227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Header Line 1</a:t>
            </a:r>
            <a:br>
              <a:rPr lang="en-US" dirty="0"/>
            </a:br>
            <a:r>
              <a:rPr lang="en-US" dirty="0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3624064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97536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280160" y="391466"/>
            <a:ext cx="451104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4D779-EE9F-40B6-805A-EFE0D96E237D}"/>
              </a:ext>
            </a:extLst>
          </p:cNvPr>
          <p:cNvSpPr txBox="1"/>
          <p:nvPr userDrawn="1"/>
        </p:nvSpPr>
        <p:spPr>
          <a:xfrm>
            <a:off x="3149600" y="88822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6725A6-AF01-47D9-A284-4A222E1FA29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738458"/>
            <a:ext cx="9552995" cy="38100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C1931-AAB8-4F9E-A73B-DEC0D9384BF7}"/>
              </a:ext>
            </a:extLst>
          </p:cNvPr>
          <p:cNvSpPr txBox="1"/>
          <p:nvPr userDrawn="1"/>
        </p:nvSpPr>
        <p:spPr>
          <a:xfrm>
            <a:off x="2029405" y="2450514"/>
            <a:ext cx="95529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Thank You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93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92CA-E52E-4368-819B-DFF474DE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46973-345B-486D-8250-CDB70D017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9D77D-C595-4A79-8799-F91583C94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6010D-BD6D-4991-96DF-09E12DE23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B5EBA-3966-4EE9-A45A-7093F468D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3B9F2-04BC-471D-85DE-F4A57444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1D1B-8B71-4606-839C-541ED2760457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4932D-CEFD-4EAD-A898-F3515940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698176-6EB0-4332-B562-4C674B4D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2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812B-3B8E-430B-8EEC-FECD708B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2016C-2F4A-436F-8C86-CF1F4BBD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D334-0569-4605-9284-3EBACA43DD2B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85456-B160-4089-9084-ECCB4A5F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B9077-F263-4FF8-940B-B96E5750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EFC92-D8D9-475D-B147-9DEDCD1C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0CE5-DDC0-4971-871B-E83C1C88EFF5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93CDD-ABD5-4B2D-B60C-89F6178A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24797-8364-4B16-B531-51520AD5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1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E203-E39D-4C0B-A046-6DAE0A9F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CA17A-0642-4B01-95C8-7D643979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E0075-D2EA-4B49-8DE4-C553B535A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E01C3-34A5-4197-B39F-B636140F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9EE9-CA37-4145-AADC-A769FD076B3C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FB75B-4E8E-4515-9C8E-4605E917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77C24-A970-48D9-ACA5-A6A5C817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4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E0F9-56D9-4F79-A370-2946B052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7666A-4F2C-4355-A6E5-BDE0ABE6F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31F3-A52F-41C6-B265-40762774E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07C3F-0046-478E-98E9-2A5D5374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0F5B-3E45-485B-9FCF-33E94C5A6164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B3DDA-801A-4F51-BB53-23F0D0FF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4F1BB-9D90-4819-9939-8D75A26F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3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89A21-E4E9-430A-9382-4AEE47D1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7B936-46DA-46C4-A598-3E25F906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2FD42-DCA8-4580-9B7F-893F9845B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F410-D622-46B0-B095-D47FE93FDFD4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6FCB2-835E-4BE4-B86B-38A24D91C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F09B0-3D15-4EDD-BFE4-7D08A56B1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5384-A81F-4414-9A7C-0EDDE9817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7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7181" y="0"/>
            <a:ext cx="10301523" cy="896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6" name="Picture 5" descr="logo1a.png">
            <a:extLst>
              <a:ext uri="{FF2B5EF4-FFF2-40B4-BE49-F238E27FC236}">
                <a16:creationId xmlns:a16="http://schemas.microsoft.com/office/drawing/2014/main" id="{87E07A49-75A9-4983-B058-98C3BA1215F9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304800" y="146304"/>
            <a:ext cx="812800" cy="609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96" y="1280160"/>
            <a:ext cx="11265408" cy="493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4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B11304-9E1D-4C44-B5B7-B25FD623C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9" t="38628" r="5471" b="42418"/>
          <a:stretch/>
        </p:blipFill>
        <p:spPr>
          <a:xfrm>
            <a:off x="304800" y="6614160"/>
            <a:ext cx="3190240" cy="182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F21F6A-95AD-42BE-BDE2-5932D2E2A64F}"/>
              </a:ext>
            </a:extLst>
          </p:cNvPr>
          <p:cNvSpPr txBox="1"/>
          <p:nvPr userDrawn="1"/>
        </p:nvSpPr>
        <p:spPr>
          <a:xfrm>
            <a:off x="11277600" y="658100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05C71F9-3F51-4FB1-94CF-D6ABCA479CA2}" type="slidenum">
              <a:rPr lang="en-US" sz="1200" b="1" smtClean="0"/>
              <a:pPr algn="ctr"/>
              <a:t>‹#›</a:t>
            </a:fld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0958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20040" indent="-320040" algn="l" defTabSz="914400" rtl="0" eaLnBrk="1" fontAlgn="ctr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rgbClr val="E85F31"/>
        </a:buClr>
        <a:buSzPct val="100000"/>
        <a:buFont typeface="Wingdings 2" panose="05020102010507070707" pitchFamily="18" charset="2"/>
        <a:buChar char="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4008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0584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2588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37360" indent="-27432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72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7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7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19.svg"/><Relationship Id="rId9" Type="http://schemas.openxmlformats.org/officeDocument/2006/relationships/image" Target="../media/image24.svg"/><Relationship Id="rId1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5DE7F.97C04230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sv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3.png@01D5DE8B.DC94D72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70.svg"/><Relationship Id="rId18" Type="http://schemas.openxmlformats.org/officeDocument/2006/relationships/image" Target="../media/image74.svg"/><Relationship Id="rId3" Type="http://schemas.openxmlformats.org/officeDocument/2006/relationships/image" Target="../media/image60.svg"/><Relationship Id="rId21" Type="http://schemas.openxmlformats.org/officeDocument/2006/relationships/image" Target="../media/image56.png"/><Relationship Id="rId7" Type="http://schemas.openxmlformats.org/officeDocument/2006/relationships/image" Target="../media/image64.svg"/><Relationship Id="rId12" Type="http://schemas.openxmlformats.org/officeDocument/2006/relationships/image" Target="../media/image51.png"/><Relationship Id="rId17" Type="http://schemas.openxmlformats.org/officeDocument/2006/relationships/image" Target="../media/image54.png"/><Relationship Id="rId2" Type="http://schemas.openxmlformats.org/officeDocument/2006/relationships/image" Target="../media/image46.png"/><Relationship Id="rId16" Type="http://schemas.openxmlformats.org/officeDocument/2006/relationships/image" Target="../media/image72.svg"/><Relationship Id="rId20" Type="http://schemas.microsoft.com/office/2007/relationships/hdphoto" Target="../media/hdphoto4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53.png"/><Relationship Id="rId23" Type="http://schemas.openxmlformats.org/officeDocument/2006/relationships/image" Target="../media/image33.png"/><Relationship Id="rId10" Type="http://schemas.openxmlformats.org/officeDocument/2006/relationships/image" Target="../media/image50.png"/><Relationship Id="rId19" Type="http://schemas.openxmlformats.org/officeDocument/2006/relationships/image" Target="../media/image55.png"/><Relationship Id="rId4" Type="http://schemas.openxmlformats.org/officeDocument/2006/relationships/image" Target="../media/image47.png"/><Relationship Id="rId9" Type="http://schemas.openxmlformats.org/officeDocument/2006/relationships/image" Target="../media/image66.svg"/><Relationship Id="rId14" Type="http://schemas.openxmlformats.org/officeDocument/2006/relationships/image" Target="../media/image52.png"/><Relationship Id="rId22" Type="http://schemas.openxmlformats.org/officeDocument/2006/relationships/image" Target="../media/image77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84.svg"/><Relationship Id="rId3" Type="http://schemas.openxmlformats.org/officeDocument/2006/relationships/image" Target="../media/image60.svg"/><Relationship Id="rId21" Type="http://schemas.openxmlformats.org/officeDocument/2006/relationships/image" Target="../media/image50.png"/><Relationship Id="rId7" Type="http://schemas.openxmlformats.org/officeDocument/2006/relationships/image" Target="../media/image70.svg"/><Relationship Id="rId12" Type="http://schemas.openxmlformats.org/officeDocument/2006/relationships/image" Target="../media/image59.jpeg"/><Relationship Id="rId17" Type="http://schemas.openxmlformats.org/officeDocument/2006/relationships/image" Target="../media/image62.png"/><Relationship Id="rId2" Type="http://schemas.openxmlformats.org/officeDocument/2006/relationships/image" Target="../media/image46.png"/><Relationship Id="rId16" Type="http://schemas.openxmlformats.org/officeDocument/2006/relationships/image" Target="../media/image82.svg"/><Relationship Id="rId20" Type="http://schemas.openxmlformats.org/officeDocument/2006/relationships/image" Target="../media/image8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11" Type="http://schemas.openxmlformats.org/officeDocument/2006/relationships/image" Target="../media/image77.svg"/><Relationship Id="rId24" Type="http://schemas.openxmlformats.org/officeDocument/2006/relationships/image" Target="../media/image88.svg"/><Relationship Id="rId5" Type="http://schemas.openxmlformats.org/officeDocument/2006/relationships/image" Target="../media/image64.svg"/><Relationship Id="rId15" Type="http://schemas.openxmlformats.org/officeDocument/2006/relationships/image" Target="../media/image61.png"/><Relationship Id="rId23" Type="http://schemas.openxmlformats.org/officeDocument/2006/relationships/image" Target="../media/image64.png"/><Relationship Id="rId10" Type="http://schemas.openxmlformats.org/officeDocument/2006/relationships/image" Target="../media/image56.png"/><Relationship Id="rId19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microsoft.com/office/2007/relationships/hdphoto" Target="../media/hdphoto4.wdp"/><Relationship Id="rId14" Type="http://schemas.openxmlformats.org/officeDocument/2006/relationships/image" Target="../media/image80.svg"/><Relationship Id="rId22" Type="http://schemas.openxmlformats.org/officeDocument/2006/relationships/image" Target="../media/image6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7.svg"/><Relationship Id="rId18" Type="http://schemas.openxmlformats.org/officeDocument/2006/relationships/image" Target="../media/image52.png"/><Relationship Id="rId3" Type="http://schemas.openxmlformats.org/officeDocument/2006/relationships/image" Target="../media/image60.svg"/><Relationship Id="rId7" Type="http://schemas.openxmlformats.org/officeDocument/2006/relationships/image" Target="../media/image88.svg"/><Relationship Id="rId12" Type="http://schemas.openxmlformats.org/officeDocument/2006/relationships/image" Target="../media/image56.png"/><Relationship Id="rId17" Type="http://schemas.openxmlformats.org/officeDocument/2006/relationships/image" Target="../media/image64.svg"/><Relationship Id="rId2" Type="http://schemas.openxmlformats.org/officeDocument/2006/relationships/image" Target="../media/image46.png"/><Relationship Id="rId16" Type="http://schemas.openxmlformats.org/officeDocument/2006/relationships/image" Target="../media/image48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11" Type="http://schemas.openxmlformats.org/officeDocument/2006/relationships/image" Target="../media/image92.svg"/><Relationship Id="rId5" Type="http://schemas.openxmlformats.org/officeDocument/2006/relationships/image" Target="../media/image68.svg"/><Relationship Id="rId15" Type="http://schemas.openxmlformats.org/officeDocument/2006/relationships/image" Target="../media/image82.svg"/><Relationship Id="rId10" Type="http://schemas.openxmlformats.org/officeDocument/2006/relationships/image" Target="../media/image67.png"/><Relationship Id="rId19" Type="http://schemas.openxmlformats.org/officeDocument/2006/relationships/image" Target="../media/image66.svg"/><Relationship Id="rId4" Type="http://schemas.openxmlformats.org/officeDocument/2006/relationships/image" Target="../media/image50.png"/><Relationship Id="rId9" Type="http://schemas.openxmlformats.org/officeDocument/2006/relationships/image" Target="../media/image90.svg"/><Relationship Id="rId1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17DD-2777-4F3A-9269-EF0D85B74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626" y="1163833"/>
            <a:ext cx="9851472" cy="923764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Joint Resolution (Act 95): Summary of Process and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422F7-15F2-45C7-B3C5-99FAED42F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626" y="1999176"/>
            <a:ext cx="9851472" cy="2320589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Presented to a Joint Session of the South Carolina</a:t>
            </a:r>
            <a:br>
              <a:rPr lang="en-US" sz="2200" dirty="0"/>
            </a:br>
            <a:r>
              <a:rPr lang="en-US" sz="2200" dirty="0"/>
              <a:t>Senate Finance Committee and House Ways and Means Committee</a:t>
            </a:r>
          </a:p>
          <a:p>
            <a:r>
              <a:rPr lang="en-US" sz="2200" dirty="0"/>
              <a:t>February 13, 2020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56216-D617-49D2-A3E8-E92A5618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24" y="3506874"/>
            <a:ext cx="2962275" cy="1838848"/>
          </a:xfrm>
          <a:prstGeom prst="rect">
            <a:avLst/>
          </a:prstGeom>
        </p:spPr>
      </p:pic>
      <p:pic>
        <p:nvPicPr>
          <p:cNvPr id="1026" name="Picture 2" descr="Image result for energy and environmental economics">
            <a:extLst>
              <a:ext uri="{FF2B5EF4-FFF2-40B4-BE49-F238E27FC236}">
                <a16:creationId xmlns:a16="http://schemas.microsoft.com/office/drawing/2014/main" id="{B43CD9C7-BD36-4C79-819B-65506E8F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75" y="5087835"/>
            <a:ext cx="49815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oelis &amp; company">
            <a:extLst>
              <a:ext uri="{FF2B5EF4-FFF2-40B4-BE49-F238E27FC236}">
                <a16:creationId xmlns:a16="http://schemas.microsoft.com/office/drawing/2014/main" id="{691D01C0-9B16-47CF-8748-9D95E5EC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00" y="4916659"/>
            <a:ext cx="2700249" cy="12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ibson, Dunn &amp; Crutcher LLP">
            <a:extLst>
              <a:ext uri="{FF2B5EF4-FFF2-40B4-BE49-F238E27FC236}">
                <a16:creationId xmlns:a16="http://schemas.microsoft.com/office/drawing/2014/main" id="{7B71B3ED-F465-4B3A-8B45-5178A7D2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0" y="5363512"/>
            <a:ext cx="3457575" cy="36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3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A3850-D4B1-4C39-AFE3-BB7FED1F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53"/>
            <a:ext cx="10515600" cy="106795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Detailed Timeline</a:t>
            </a:r>
            <a:endParaRPr lang="en-US" sz="4000" dirty="0"/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20034CBA-37B2-4083-95CE-A3A842BA27A9}"/>
              </a:ext>
            </a:extLst>
          </p:cNvPr>
          <p:cNvSpPr txBox="1">
            <a:spLocks/>
          </p:cNvSpPr>
          <p:nvPr/>
        </p:nvSpPr>
        <p:spPr>
          <a:xfrm>
            <a:off x="10254479" y="6362338"/>
            <a:ext cx="411162" cy="187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cxnSp>
        <p:nvCxnSpPr>
          <p:cNvPr id="230" name="Elbow Connector 117">
            <a:extLst>
              <a:ext uri="{FF2B5EF4-FFF2-40B4-BE49-F238E27FC236}">
                <a16:creationId xmlns:a16="http://schemas.microsoft.com/office/drawing/2014/main" id="{B4B87E70-C1D2-4C66-89AF-8AC65B2BA7E5}"/>
              </a:ext>
            </a:extLst>
          </p:cNvPr>
          <p:cNvCxnSpPr>
            <a:cxnSpLocks/>
          </p:cNvCxnSpPr>
          <p:nvPr/>
        </p:nvCxnSpPr>
        <p:spPr>
          <a:xfrm>
            <a:off x="2296032" y="4832433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headEnd type="none"/>
            <a:tailEnd type="oval"/>
          </a:ln>
          <a:effectLst/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95F906-C2F1-4D4C-9B95-0606A492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232" name="Elbow Connector 117">
            <a:extLst>
              <a:ext uri="{FF2B5EF4-FFF2-40B4-BE49-F238E27FC236}">
                <a16:creationId xmlns:a16="http://schemas.microsoft.com/office/drawing/2014/main" id="{2A7D1E45-2298-43B6-B9D9-DC47D627B333}"/>
              </a:ext>
            </a:extLst>
          </p:cNvPr>
          <p:cNvCxnSpPr>
            <a:cxnSpLocks/>
          </p:cNvCxnSpPr>
          <p:nvPr/>
        </p:nvCxnSpPr>
        <p:spPr>
          <a:xfrm>
            <a:off x="2296032" y="1638620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233" name="Elbow Connector 117">
            <a:extLst>
              <a:ext uri="{FF2B5EF4-FFF2-40B4-BE49-F238E27FC236}">
                <a16:creationId xmlns:a16="http://schemas.microsoft.com/office/drawing/2014/main" id="{9243552F-B709-4BD1-BCAB-09B15741426B}"/>
              </a:ext>
            </a:extLst>
          </p:cNvPr>
          <p:cNvCxnSpPr>
            <a:cxnSpLocks/>
          </p:cNvCxnSpPr>
          <p:nvPr/>
        </p:nvCxnSpPr>
        <p:spPr>
          <a:xfrm>
            <a:off x="2296032" y="2170922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234" name="Elbow Connector 117">
            <a:extLst>
              <a:ext uri="{FF2B5EF4-FFF2-40B4-BE49-F238E27FC236}">
                <a16:creationId xmlns:a16="http://schemas.microsoft.com/office/drawing/2014/main" id="{D57F7CB0-0D30-4739-B171-558D2491229E}"/>
              </a:ext>
            </a:extLst>
          </p:cNvPr>
          <p:cNvCxnSpPr>
            <a:cxnSpLocks/>
          </p:cNvCxnSpPr>
          <p:nvPr/>
        </p:nvCxnSpPr>
        <p:spPr>
          <a:xfrm flipV="1">
            <a:off x="2296032" y="2703224"/>
            <a:ext cx="274320" cy="1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235" name="Elbow Connector 117">
            <a:extLst>
              <a:ext uri="{FF2B5EF4-FFF2-40B4-BE49-F238E27FC236}">
                <a16:creationId xmlns:a16="http://schemas.microsoft.com/office/drawing/2014/main" id="{AD691A26-3FEC-4857-93AB-6B0A98C6AC6D}"/>
              </a:ext>
            </a:extLst>
          </p:cNvPr>
          <p:cNvCxnSpPr>
            <a:cxnSpLocks/>
          </p:cNvCxnSpPr>
          <p:nvPr/>
        </p:nvCxnSpPr>
        <p:spPr>
          <a:xfrm>
            <a:off x="2296032" y="3235527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236" name="Elbow Connector 117">
            <a:extLst>
              <a:ext uri="{FF2B5EF4-FFF2-40B4-BE49-F238E27FC236}">
                <a16:creationId xmlns:a16="http://schemas.microsoft.com/office/drawing/2014/main" id="{FA3D2179-DD7C-4492-B6FF-F47FE5C9B624}"/>
              </a:ext>
            </a:extLst>
          </p:cNvPr>
          <p:cNvCxnSpPr>
            <a:cxnSpLocks/>
          </p:cNvCxnSpPr>
          <p:nvPr/>
        </p:nvCxnSpPr>
        <p:spPr>
          <a:xfrm>
            <a:off x="2296032" y="3767829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237" name="Elbow Connector 117">
            <a:extLst>
              <a:ext uri="{FF2B5EF4-FFF2-40B4-BE49-F238E27FC236}">
                <a16:creationId xmlns:a16="http://schemas.microsoft.com/office/drawing/2014/main" id="{39839881-D376-47FF-8BE3-D2CF4FD4A5E6}"/>
              </a:ext>
            </a:extLst>
          </p:cNvPr>
          <p:cNvCxnSpPr>
            <a:cxnSpLocks/>
          </p:cNvCxnSpPr>
          <p:nvPr/>
        </p:nvCxnSpPr>
        <p:spPr>
          <a:xfrm>
            <a:off x="2296032" y="4300131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238" name="Elbow Connector 117">
            <a:extLst>
              <a:ext uri="{FF2B5EF4-FFF2-40B4-BE49-F238E27FC236}">
                <a16:creationId xmlns:a16="http://schemas.microsoft.com/office/drawing/2014/main" id="{7121109B-DB44-4A69-AEB4-384D850F993A}"/>
              </a:ext>
            </a:extLst>
          </p:cNvPr>
          <p:cNvCxnSpPr>
            <a:cxnSpLocks/>
          </p:cNvCxnSpPr>
          <p:nvPr/>
        </p:nvCxnSpPr>
        <p:spPr>
          <a:xfrm>
            <a:off x="2296032" y="1145516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sp>
        <p:nvSpPr>
          <p:cNvPr id="239" name="AutoShape 3">
            <a:extLst>
              <a:ext uri="{FF2B5EF4-FFF2-40B4-BE49-F238E27FC236}">
                <a16:creationId xmlns:a16="http://schemas.microsoft.com/office/drawing/2014/main" id="{162C3B5A-2848-41CF-A3F3-90E38ADBD5C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827892" y="3340878"/>
            <a:ext cx="5735004" cy="1026169"/>
          </a:xfrm>
          <a:prstGeom prst="rightArrow">
            <a:avLst>
              <a:gd name="adj1" fmla="val 55907"/>
              <a:gd name="adj2" fmla="val 24834"/>
            </a:avLst>
          </a:prstGeom>
          <a:solidFill>
            <a:schemeClr val="tx2"/>
          </a:solidFill>
          <a:ln w="9525" cap="flat" cmpd="sng" algn="ctr">
            <a:noFill/>
            <a:prstDash val="solid"/>
            <a:headEnd type="none" w="sm" len="sm"/>
            <a:tailEnd type="none" w="med" len="lg"/>
          </a:ln>
          <a:effectLst/>
        </p:spPr>
        <p:txBody>
          <a:bodyPr vert="vert270" wrap="none" lIns="87275" tIns="87275" rIns="87275" bIns="87275" anchor="ctr"/>
          <a:lstStyle/>
          <a:p>
            <a:pPr marL="0" marR="0" lvl="0" indent="0" algn="ctr" defTabSz="8730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9443" algn="ctr"/>
                <a:tab pos="2738885" algn="ctr"/>
                <a:tab pos="4109771" algn="ctr"/>
                <a:tab pos="5479214" algn="ctr"/>
                <a:tab pos="6848656" algn="r"/>
              </a:tabLst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17C6D419-791D-4F3D-B109-B844BD63EB8B}"/>
              </a:ext>
            </a:extLst>
          </p:cNvPr>
          <p:cNvSpPr txBox="1"/>
          <p:nvPr/>
        </p:nvSpPr>
        <p:spPr>
          <a:xfrm>
            <a:off x="2716648" y="3083673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12/10 – 12/12</a:t>
            </a:r>
          </a:p>
        </p:txBody>
      </p:sp>
      <p:sp>
        <p:nvSpPr>
          <p:cNvPr id="241" name="Rounded Rectangle 54">
            <a:extLst>
              <a:ext uri="{FF2B5EF4-FFF2-40B4-BE49-F238E27FC236}">
                <a16:creationId xmlns:a16="http://schemas.microsoft.com/office/drawing/2014/main" id="{42492525-2172-490E-AEA4-3A5259E72794}"/>
              </a:ext>
            </a:extLst>
          </p:cNvPr>
          <p:cNvSpPr/>
          <p:nvPr/>
        </p:nvSpPr>
        <p:spPr>
          <a:xfrm>
            <a:off x="4018717" y="3083673"/>
            <a:ext cx="6448425" cy="285295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000" b="1" dirty="0"/>
              <a:t>The Departments meets with Participants to provide feedback on their proposals</a:t>
            </a:r>
            <a:endParaRPr lang="en-US" sz="1000" b="1" kern="1200" dirty="0"/>
          </a:p>
        </p:txBody>
      </p:sp>
      <p:cxnSp>
        <p:nvCxnSpPr>
          <p:cNvPr id="244" name="Elbow Connector 117">
            <a:extLst>
              <a:ext uri="{FF2B5EF4-FFF2-40B4-BE49-F238E27FC236}">
                <a16:creationId xmlns:a16="http://schemas.microsoft.com/office/drawing/2014/main" id="{90A71413-73AC-4F35-AFFE-3D51AA2B55C1}"/>
              </a:ext>
            </a:extLst>
          </p:cNvPr>
          <p:cNvCxnSpPr>
            <a:cxnSpLocks/>
          </p:cNvCxnSpPr>
          <p:nvPr/>
        </p:nvCxnSpPr>
        <p:spPr>
          <a:xfrm>
            <a:off x="2321168" y="5364734"/>
            <a:ext cx="249184" cy="0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headEnd type="none"/>
            <a:tailEnd type="oval"/>
          </a:ln>
          <a:effectLst/>
        </p:spPr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A956FE02-2E8B-4D75-8D86-DC5B639EB4B3}"/>
              </a:ext>
            </a:extLst>
          </p:cNvPr>
          <p:cNvSpPr txBox="1"/>
          <p:nvPr/>
        </p:nvSpPr>
        <p:spPr>
          <a:xfrm>
            <a:off x="2716648" y="2553212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12/3 - 12/6</a:t>
            </a:r>
          </a:p>
        </p:txBody>
      </p:sp>
      <p:sp>
        <p:nvSpPr>
          <p:cNvPr id="243" name="Rounded Rectangle 64">
            <a:extLst>
              <a:ext uri="{FF2B5EF4-FFF2-40B4-BE49-F238E27FC236}">
                <a16:creationId xmlns:a16="http://schemas.microsoft.com/office/drawing/2014/main" id="{13EFD082-BD05-4DBE-BF86-6C996E1D90AF}"/>
              </a:ext>
            </a:extLst>
          </p:cNvPr>
          <p:cNvSpPr/>
          <p:nvPr/>
        </p:nvSpPr>
        <p:spPr>
          <a:xfrm>
            <a:off x="4018717" y="2553212"/>
            <a:ext cx="6448425" cy="285295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Participants and Central meet to negotiate Power Purchase Agreement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23AEA12-44BA-4CB4-9B96-EDB925BB41D6}"/>
              </a:ext>
            </a:extLst>
          </p:cNvPr>
          <p:cNvSpPr txBox="1"/>
          <p:nvPr/>
        </p:nvSpPr>
        <p:spPr>
          <a:xfrm>
            <a:off x="2716648" y="3614134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12/11 – 1/2 </a:t>
            </a:r>
          </a:p>
        </p:txBody>
      </p:sp>
      <p:sp>
        <p:nvSpPr>
          <p:cNvPr id="246" name="Rounded Rectangle 74">
            <a:extLst>
              <a:ext uri="{FF2B5EF4-FFF2-40B4-BE49-F238E27FC236}">
                <a16:creationId xmlns:a16="http://schemas.microsoft.com/office/drawing/2014/main" id="{A012ABA4-7AD7-4675-991B-83A00DA1560E}"/>
              </a:ext>
            </a:extLst>
          </p:cNvPr>
          <p:cNvSpPr/>
          <p:nvPr/>
        </p:nvSpPr>
        <p:spPr>
          <a:xfrm>
            <a:off x="4018716" y="3614134"/>
            <a:ext cx="6448426" cy="285295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000" b="1" dirty="0"/>
              <a:t>The Department supervises meetings, calls and email exchanges between Participants and Central</a:t>
            </a:r>
            <a:endParaRPr lang="en-US" sz="1000" b="1" kern="1200" dirty="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7675972C-8E05-4299-B140-FCC0BCCF55F9}"/>
              </a:ext>
            </a:extLst>
          </p:cNvPr>
          <p:cNvSpPr txBox="1"/>
          <p:nvPr/>
        </p:nvSpPr>
        <p:spPr>
          <a:xfrm>
            <a:off x="1805494" y="1069316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2C7C9FD-ED7F-4C4E-9E4E-5739C232B4E0}"/>
              </a:ext>
            </a:extLst>
          </p:cNvPr>
          <p:cNvSpPr txBox="1"/>
          <p:nvPr/>
        </p:nvSpPr>
        <p:spPr>
          <a:xfrm>
            <a:off x="1805494" y="3161856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265EC6B-98CB-41A6-BCBF-AD0681ED38B5}"/>
              </a:ext>
            </a:extLst>
          </p:cNvPr>
          <p:cNvSpPr txBox="1"/>
          <p:nvPr/>
        </p:nvSpPr>
        <p:spPr>
          <a:xfrm>
            <a:off x="1805494" y="1563432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8E75606-D100-4DF2-850B-B420B93EA71E}"/>
              </a:ext>
            </a:extLst>
          </p:cNvPr>
          <p:cNvSpPr txBox="1"/>
          <p:nvPr/>
        </p:nvSpPr>
        <p:spPr>
          <a:xfrm>
            <a:off x="1805494" y="2096240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8412BF05-CEE4-4ED7-9981-5E51048C5AFB}"/>
              </a:ext>
            </a:extLst>
          </p:cNvPr>
          <p:cNvSpPr txBox="1"/>
          <p:nvPr/>
        </p:nvSpPr>
        <p:spPr>
          <a:xfrm>
            <a:off x="1805494" y="2629048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3322CE21-DC61-4230-BDDB-90F069242427}"/>
              </a:ext>
            </a:extLst>
          </p:cNvPr>
          <p:cNvSpPr txBox="1"/>
          <p:nvPr/>
        </p:nvSpPr>
        <p:spPr>
          <a:xfrm>
            <a:off x="1805494" y="3694664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3C1B31A9-D859-4682-B075-316A052BD8D2}"/>
              </a:ext>
            </a:extLst>
          </p:cNvPr>
          <p:cNvSpPr txBox="1"/>
          <p:nvPr/>
        </p:nvSpPr>
        <p:spPr>
          <a:xfrm>
            <a:off x="1805494" y="4227472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2020</a:t>
            </a:r>
          </a:p>
        </p:txBody>
      </p:sp>
      <p:cxnSp>
        <p:nvCxnSpPr>
          <p:cNvPr id="257" name="Elbow Connector 117">
            <a:extLst>
              <a:ext uri="{FF2B5EF4-FFF2-40B4-BE49-F238E27FC236}">
                <a16:creationId xmlns:a16="http://schemas.microsoft.com/office/drawing/2014/main" id="{D84C5197-3DBC-4431-AA86-16F04FF5E1D6}"/>
              </a:ext>
            </a:extLst>
          </p:cNvPr>
          <p:cNvCxnSpPr>
            <a:cxnSpLocks/>
          </p:cNvCxnSpPr>
          <p:nvPr/>
        </p:nvCxnSpPr>
        <p:spPr>
          <a:xfrm>
            <a:off x="2321168" y="5878629"/>
            <a:ext cx="249184" cy="0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headEnd type="none"/>
            <a:tailEnd type="oval"/>
          </a:ln>
          <a:effectLst/>
        </p:spPr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id="{79A41C3C-CF9E-4489-9493-C9BF7D94C048}"/>
              </a:ext>
            </a:extLst>
          </p:cNvPr>
          <p:cNvSpPr txBox="1"/>
          <p:nvPr/>
        </p:nvSpPr>
        <p:spPr>
          <a:xfrm>
            <a:off x="1805494" y="4760280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DF69DAC-5841-4B5F-BF8C-044D8FE1C242}"/>
              </a:ext>
            </a:extLst>
          </p:cNvPr>
          <p:cNvSpPr txBox="1"/>
          <p:nvPr/>
        </p:nvSpPr>
        <p:spPr>
          <a:xfrm>
            <a:off x="1805494" y="5293086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A760D7DC-FEBC-40FC-9818-4AD475F1BADD}"/>
              </a:ext>
            </a:extLst>
          </p:cNvPr>
          <p:cNvSpPr txBox="1"/>
          <p:nvPr/>
        </p:nvSpPr>
        <p:spPr>
          <a:xfrm>
            <a:off x="2716648" y="4144595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1/3</a:t>
            </a:r>
          </a:p>
        </p:txBody>
      </p:sp>
      <p:sp>
        <p:nvSpPr>
          <p:cNvPr id="259" name="Rounded Rectangle 96">
            <a:extLst>
              <a:ext uri="{FF2B5EF4-FFF2-40B4-BE49-F238E27FC236}">
                <a16:creationId xmlns:a16="http://schemas.microsoft.com/office/drawing/2014/main" id="{A19D3CE4-D5AF-4BE3-B428-D9DC6AA2953B}"/>
              </a:ext>
            </a:extLst>
          </p:cNvPr>
          <p:cNvSpPr/>
          <p:nvPr/>
        </p:nvSpPr>
        <p:spPr>
          <a:xfrm>
            <a:off x="4018717" y="4144595"/>
            <a:ext cx="6448425" cy="285295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Deadline for submission of the revised proposals by Participants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FDEF2BD1-067F-45FF-B791-CD960032B0A5}"/>
              </a:ext>
            </a:extLst>
          </p:cNvPr>
          <p:cNvSpPr txBox="1"/>
          <p:nvPr/>
        </p:nvSpPr>
        <p:spPr>
          <a:xfrm>
            <a:off x="1805494" y="5806981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9959D31D-723E-43EA-B16D-7457B9DB8B05}"/>
              </a:ext>
            </a:extLst>
          </p:cNvPr>
          <p:cNvSpPr txBox="1"/>
          <p:nvPr/>
        </p:nvSpPr>
        <p:spPr>
          <a:xfrm>
            <a:off x="2716648" y="1492290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11/18</a:t>
            </a:r>
          </a:p>
        </p:txBody>
      </p:sp>
      <p:sp>
        <p:nvSpPr>
          <p:cNvPr id="264" name="Rounded Rectangle 61">
            <a:extLst>
              <a:ext uri="{FF2B5EF4-FFF2-40B4-BE49-F238E27FC236}">
                <a16:creationId xmlns:a16="http://schemas.microsoft.com/office/drawing/2014/main" id="{7370E8DF-FCEA-42D1-8996-B16591DC9CAC}"/>
              </a:ext>
            </a:extLst>
          </p:cNvPr>
          <p:cNvSpPr/>
          <p:nvPr/>
        </p:nvSpPr>
        <p:spPr>
          <a:xfrm>
            <a:off x="4018717" y="1492290"/>
            <a:ext cx="6448425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000" b="1" dirty="0"/>
              <a:t>Central entered into Confidentiality Agreement with Department</a:t>
            </a:r>
            <a:endParaRPr lang="en-US" sz="1000" b="1" kern="1200" dirty="0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FEE2F990-B2BD-4D04-8E94-9419D1D95C0D}"/>
              </a:ext>
            </a:extLst>
          </p:cNvPr>
          <p:cNvSpPr txBox="1"/>
          <p:nvPr/>
        </p:nvSpPr>
        <p:spPr>
          <a:xfrm>
            <a:off x="2716648" y="2022751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11/26</a:t>
            </a:r>
          </a:p>
        </p:txBody>
      </p:sp>
      <p:sp>
        <p:nvSpPr>
          <p:cNvPr id="266" name="Rounded Rectangle 65">
            <a:extLst>
              <a:ext uri="{FF2B5EF4-FFF2-40B4-BE49-F238E27FC236}">
                <a16:creationId xmlns:a16="http://schemas.microsoft.com/office/drawing/2014/main" id="{B1E39363-FEE6-4CDB-9B16-96148EA8A8F8}"/>
              </a:ext>
            </a:extLst>
          </p:cNvPr>
          <p:cNvSpPr/>
          <p:nvPr/>
        </p:nvSpPr>
        <p:spPr>
          <a:xfrm>
            <a:off x="4018717" y="2022751"/>
            <a:ext cx="6448425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000" b="1" dirty="0"/>
              <a:t>Deadline for Submission of the Reform Plan, Management Proposals, and the Sale Bids</a:t>
            </a:r>
            <a:endParaRPr lang="en-US" sz="1000" b="1" kern="1200" dirty="0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AAE2A9F5-2490-4E48-B994-8C2DCD46FF60}"/>
              </a:ext>
            </a:extLst>
          </p:cNvPr>
          <p:cNvSpPr txBox="1"/>
          <p:nvPr/>
        </p:nvSpPr>
        <p:spPr>
          <a:xfrm>
            <a:off x="2716648" y="1002868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10/29 – 11/15</a:t>
            </a:r>
          </a:p>
        </p:txBody>
      </p:sp>
      <p:sp>
        <p:nvSpPr>
          <p:cNvPr id="268" name="Rounded Rectangle 67">
            <a:extLst>
              <a:ext uri="{FF2B5EF4-FFF2-40B4-BE49-F238E27FC236}">
                <a16:creationId xmlns:a16="http://schemas.microsoft.com/office/drawing/2014/main" id="{B93C21FB-DE11-412F-BACC-BB768DE3CCF9}"/>
              </a:ext>
            </a:extLst>
          </p:cNvPr>
          <p:cNvSpPr/>
          <p:nvPr/>
        </p:nvSpPr>
        <p:spPr>
          <a:xfrm>
            <a:off x="4018717" y="1002868"/>
            <a:ext cx="6448425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Participant Site Visits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CC34FB0A-3EDB-430C-B6BF-25FD70C8A07C}"/>
              </a:ext>
            </a:extLst>
          </p:cNvPr>
          <p:cNvSpPr txBox="1"/>
          <p:nvPr/>
        </p:nvSpPr>
        <p:spPr>
          <a:xfrm>
            <a:off x="2716648" y="4675056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1/15 – 1/16</a:t>
            </a:r>
          </a:p>
        </p:txBody>
      </p:sp>
      <p:sp>
        <p:nvSpPr>
          <p:cNvPr id="270" name="Rounded Rectangle 69">
            <a:extLst>
              <a:ext uri="{FF2B5EF4-FFF2-40B4-BE49-F238E27FC236}">
                <a16:creationId xmlns:a16="http://schemas.microsoft.com/office/drawing/2014/main" id="{3912A4EE-3A03-4C87-A805-9677A614CD16}"/>
              </a:ext>
            </a:extLst>
          </p:cNvPr>
          <p:cNvSpPr/>
          <p:nvPr/>
        </p:nvSpPr>
        <p:spPr>
          <a:xfrm>
            <a:off x="4018717" y="4675056"/>
            <a:ext cx="6448425" cy="285295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The Departments meets with Participants to provide feedback on their proposals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E9A8CAB-0C21-4756-8CA6-8FDDB87238A6}"/>
              </a:ext>
            </a:extLst>
          </p:cNvPr>
          <p:cNvSpPr txBox="1"/>
          <p:nvPr/>
        </p:nvSpPr>
        <p:spPr>
          <a:xfrm>
            <a:off x="2716648" y="5735981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2/4</a:t>
            </a:r>
          </a:p>
        </p:txBody>
      </p:sp>
      <p:sp>
        <p:nvSpPr>
          <p:cNvPr id="272" name="Rounded Rectangle 79">
            <a:extLst>
              <a:ext uri="{FF2B5EF4-FFF2-40B4-BE49-F238E27FC236}">
                <a16:creationId xmlns:a16="http://schemas.microsoft.com/office/drawing/2014/main" id="{FDEAB5A0-F013-4DBB-B94C-601374BA7AFD}"/>
              </a:ext>
            </a:extLst>
          </p:cNvPr>
          <p:cNvSpPr/>
          <p:nvPr/>
        </p:nvSpPr>
        <p:spPr>
          <a:xfrm>
            <a:off x="4018717" y="5735981"/>
            <a:ext cx="6448425" cy="285295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Deadline for submission of any / all changes to proposals from Participants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DC1699D5-3939-4E3A-8DB4-6833B3020779}"/>
              </a:ext>
            </a:extLst>
          </p:cNvPr>
          <p:cNvSpPr txBox="1"/>
          <p:nvPr/>
        </p:nvSpPr>
        <p:spPr>
          <a:xfrm>
            <a:off x="2716648" y="5205517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1/15 – 2 / 4</a:t>
            </a:r>
          </a:p>
        </p:txBody>
      </p:sp>
      <p:sp>
        <p:nvSpPr>
          <p:cNvPr id="274" name="Rounded Rectangle 81">
            <a:extLst>
              <a:ext uri="{FF2B5EF4-FFF2-40B4-BE49-F238E27FC236}">
                <a16:creationId xmlns:a16="http://schemas.microsoft.com/office/drawing/2014/main" id="{02E5ECFE-74FE-4D28-8DE3-BEE27DD952A8}"/>
              </a:ext>
            </a:extLst>
          </p:cNvPr>
          <p:cNvSpPr/>
          <p:nvPr/>
        </p:nvSpPr>
        <p:spPr>
          <a:xfrm>
            <a:off x="4018717" y="5205517"/>
            <a:ext cx="6448425" cy="285295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The Department supervises meetings, calls and email exchanges between Participants and Central</a:t>
            </a:r>
          </a:p>
        </p:txBody>
      </p:sp>
      <p:cxnSp>
        <p:nvCxnSpPr>
          <p:cNvPr id="275" name="Elbow Connector 117">
            <a:extLst>
              <a:ext uri="{FF2B5EF4-FFF2-40B4-BE49-F238E27FC236}">
                <a16:creationId xmlns:a16="http://schemas.microsoft.com/office/drawing/2014/main" id="{9AC8F92F-8D8E-41DA-9C2E-C04C6110F00E}"/>
              </a:ext>
            </a:extLst>
          </p:cNvPr>
          <p:cNvCxnSpPr>
            <a:cxnSpLocks/>
          </p:cNvCxnSpPr>
          <p:nvPr/>
        </p:nvCxnSpPr>
        <p:spPr>
          <a:xfrm>
            <a:off x="2321168" y="6364404"/>
            <a:ext cx="249184" cy="0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headEnd type="none"/>
            <a:tailEnd type="oval"/>
          </a:ln>
          <a:effectLst/>
        </p:spPr>
      </p:cxnSp>
      <p:sp>
        <p:nvSpPr>
          <p:cNvPr id="276" name="TextBox 275">
            <a:extLst>
              <a:ext uri="{FF2B5EF4-FFF2-40B4-BE49-F238E27FC236}">
                <a16:creationId xmlns:a16="http://schemas.microsoft.com/office/drawing/2014/main" id="{0DADA35B-B855-40EE-81D7-ED30FD66141F}"/>
              </a:ext>
            </a:extLst>
          </p:cNvPr>
          <p:cNvSpPr txBox="1"/>
          <p:nvPr/>
        </p:nvSpPr>
        <p:spPr>
          <a:xfrm>
            <a:off x="1805494" y="6292756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179DA71F-2403-4853-A8F0-D0993919D7DA}"/>
              </a:ext>
            </a:extLst>
          </p:cNvPr>
          <p:cNvSpPr txBox="1"/>
          <p:nvPr/>
        </p:nvSpPr>
        <p:spPr>
          <a:xfrm>
            <a:off x="2716648" y="6221756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2/11</a:t>
            </a:r>
          </a:p>
        </p:txBody>
      </p:sp>
      <p:sp>
        <p:nvSpPr>
          <p:cNvPr id="278" name="Rounded Rectangle 79">
            <a:extLst>
              <a:ext uri="{FF2B5EF4-FFF2-40B4-BE49-F238E27FC236}">
                <a16:creationId xmlns:a16="http://schemas.microsoft.com/office/drawing/2014/main" id="{4932B191-A94B-4C2E-A209-AB7C7D28063B}"/>
              </a:ext>
            </a:extLst>
          </p:cNvPr>
          <p:cNvSpPr/>
          <p:nvPr/>
        </p:nvSpPr>
        <p:spPr>
          <a:xfrm>
            <a:off x="4018717" y="6221756"/>
            <a:ext cx="6448425" cy="285295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Report Submission</a:t>
            </a:r>
          </a:p>
        </p:txBody>
      </p:sp>
    </p:spTree>
    <p:extLst>
      <p:ext uri="{BB962C8B-B14F-4D97-AF65-F5344CB8AC3E}">
        <p14:creationId xmlns:p14="http://schemas.microsoft.com/office/powerpoint/2010/main" val="369782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A3850-D4B1-4C39-AFE3-BB7FED1F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Process Considerations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514A1B-395E-4857-BFC5-405F49BE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97998" cy="4242994"/>
          </a:xfrm>
        </p:spPr>
        <p:txBody>
          <a:bodyPr>
            <a:normAutofit fontScale="85000" lnSpcReduction="20000"/>
          </a:bodyPr>
          <a:lstStyle/>
          <a:p>
            <a:pPr marL="173038" lvl="1" indent="-17145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altLang="en-US" sz="2600" dirty="0"/>
              <a:t>Process was delayed by months by a lack of cooperation by Santee Cooper</a:t>
            </a:r>
          </a:p>
          <a:p>
            <a:pPr marL="628631" lvl="2" indent="-457200">
              <a:lnSpc>
                <a:spcPct val="110000"/>
              </a:lnSpc>
            </a:pPr>
            <a:r>
              <a:rPr lang="en-US" altLang="en-US" sz="2600" dirty="0"/>
              <a:t>Delay in funding the Department in June delayed the Process by nearly a month</a:t>
            </a:r>
          </a:p>
          <a:p>
            <a:pPr marL="628631" lvl="2" indent="-457200">
              <a:lnSpc>
                <a:spcPct val="110000"/>
              </a:lnSpc>
            </a:pPr>
            <a:r>
              <a:rPr lang="en-US" altLang="en-US" sz="2600" dirty="0"/>
              <a:t>The Data Room for participants was delayed in opening based on Santee Cooper failing to provide data in an efficient or expeditious manner</a:t>
            </a:r>
          </a:p>
          <a:p>
            <a:pPr marL="628631" lvl="2" indent="-457200">
              <a:lnSpc>
                <a:spcPct val="110000"/>
              </a:lnSpc>
            </a:pPr>
            <a:r>
              <a:rPr lang="en-US" altLang="en-US" sz="2600" dirty="0"/>
              <a:t>Threatened to not conduct management presentation due to not having a signed NDA with Admin (including when participants were in Santee Cooper’s building for the Management Presentation)</a:t>
            </a:r>
          </a:p>
          <a:p>
            <a:pPr marL="628631" lvl="2" indent="-457200">
              <a:lnSpc>
                <a:spcPct val="110000"/>
              </a:lnSpc>
            </a:pPr>
            <a:r>
              <a:rPr lang="en-US" altLang="en-US" sz="2600" dirty="0"/>
              <a:t>Entering into Southern MOU had a chilling effect on multiple bidders and had unknown negative impacts</a:t>
            </a:r>
          </a:p>
          <a:p>
            <a:pPr marL="173038" lvl="1" indent="-17145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00" dirty="0">
                <a:solidFill>
                  <a:sysClr val="windowText" lastClr="000000"/>
                </a:solidFill>
              </a:rPr>
              <a:t>Santee Cooper rank and file employees continue to be a bright spot for Santee Cooper, and they worked tirelessly to support the Process</a:t>
            </a:r>
            <a:endParaRPr lang="en-US" alt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55F42-4305-4849-BE39-E378CA41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810E5-3134-4D25-BDCA-C8447956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54" y="268574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Evaluating Rate Projections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3D89C1-DC49-4586-B4C0-F7355CF0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8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A3850-D4B1-4C39-AFE3-BB7FED1F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87824" cy="102210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Evaluating Rate Projections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1B12D2-E92B-4B36-A372-906745206CAB}"/>
              </a:ext>
            </a:extLst>
          </p:cNvPr>
          <p:cNvSpPr txBox="1">
            <a:spLocks/>
          </p:cNvSpPr>
          <p:nvPr/>
        </p:nvSpPr>
        <p:spPr>
          <a:xfrm>
            <a:off x="838200" y="1105231"/>
            <a:ext cx="9419380" cy="1976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Customer rates are critically important in considering options for Santee Cooper’s future…</a:t>
            </a:r>
          </a:p>
          <a:p>
            <a:pPr marL="342900" indent="-342900">
              <a:tabLst>
                <a:tab pos="342900" algn="l"/>
              </a:tabLst>
            </a:pPr>
            <a:r>
              <a:rPr lang="en-US" sz="2200" dirty="0">
                <a:solidFill>
                  <a:schemeClr val="tx1"/>
                </a:solidFill>
              </a:rPr>
              <a:t>	…as recognized by the JR requirement for </a:t>
            </a:r>
            <a:r>
              <a:rPr lang="en-US" sz="2200" i="1" dirty="0">
                <a:solidFill>
                  <a:schemeClr val="tx1"/>
                </a:solidFill>
              </a:rPr>
              <a:t>“electrical rate projections and projected financial impact to Santee Cooper retail customers”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Electricity Rates depend on many factors:</a:t>
            </a:r>
          </a:p>
          <a:p>
            <a:pPr>
              <a:spcBef>
                <a:spcPts val="1200"/>
              </a:spcBef>
            </a:pP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12CA62-364C-4934-AA7B-191DB3116D17}"/>
              </a:ext>
            </a:extLst>
          </p:cNvPr>
          <p:cNvCxnSpPr>
            <a:cxnSpLocks/>
          </p:cNvCxnSpPr>
          <p:nvPr/>
        </p:nvCxnSpPr>
        <p:spPr>
          <a:xfrm>
            <a:off x="2667000" y="4905030"/>
            <a:ext cx="4953000" cy="0"/>
          </a:xfrm>
          <a:prstGeom prst="straightConnector1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Tools">
            <a:extLst>
              <a:ext uri="{FF2B5EF4-FFF2-40B4-BE49-F238E27FC236}">
                <a16:creationId xmlns:a16="http://schemas.microsoft.com/office/drawing/2014/main" id="{27E09351-3753-463D-99A4-CB1CBD7556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56873" y="3576552"/>
            <a:ext cx="392517" cy="392517"/>
          </a:xfrm>
          <a:prstGeom prst="rect">
            <a:avLst/>
          </a:prstGeom>
        </p:spPr>
      </p:pic>
      <p:pic>
        <p:nvPicPr>
          <p:cNvPr id="9" name="Picture 2" descr="Image result for grid transmission icon">
            <a:extLst>
              <a:ext uri="{FF2B5EF4-FFF2-40B4-BE49-F238E27FC236}">
                <a16:creationId xmlns:a16="http://schemas.microsoft.com/office/drawing/2014/main" id="{700C68F9-BD19-44E6-81C5-DF2D9FFF3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96" y="4032209"/>
            <a:ext cx="405153" cy="40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Dollar">
            <a:extLst>
              <a:ext uri="{FF2B5EF4-FFF2-40B4-BE49-F238E27FC236}">
                <a16:creationId xmlns:a16="http://schemas.microsoft.com/office/drawing/2014/main" id="{5770133D-8533-4CA5-B9B0-9DF5086EC8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86980" y="4531193"/>
            <a:ext cx="378076" cy="378076"/>
          </a:xfrm>
          <a:prstGeom prst="rect">
            <a:avLst/>
          </a:prstGeom>
        </p:spPr>
      </p:pic>
      <p:pic>
        <p:nvPicPr>
          <p:cNvPr id="11" name="Graphic 10" descr="Factory">
            <a:extLst>
              <a:ext uri="{FF2B5EF4-FFF2-40B4-BE49-F238E27FC236}">
                <a16:creationId xmlns:a16="http://schemas.microsoft.com/office/drawing/2014/main" id="{FC0474D9-AF77-4F3E-9418-F3C2D4A97F1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1264116" y="4014559"/>
            <a:ext cx="457200" cy="457200"/>
          </a:xfrm>
          <a:prstGeom prst="rect">
            <a:avLst/>
          </a:prstGeom>
        </p:spPr>
      </p:pic>
      <p:pic>
        <p:nvPicPr>
          <p:cNvPr id="12" name="Picture 6" descr="Distribution - Distribution Grid Icon Clipart (1024x1024), Png Download">
            <a:extLst>
              <a:ext uri="{FF2B5EF4-FFF2-40B4-BE49-F238E27FC236}">
                <a16:creationId xmlns:a16="http://schemas.microsoft.com/office/drawing/2014/main" id="{44EC5B10-6B7A-4948-996D-DA7675CA2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80" y="4086234"/>
            <a:ext cx="309462" cy="3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B6E795EE-0346-44AD-BECC-82454CC2D01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148432" y="3112007"/>
            <a:ext cx="403001" cy="403001"/>
          </a:xfrm>
          <a:prstGeom prst="rect">
            <a:avLst/>
          </a:prstGeom>
        </p:spPr>
      </p:pic>
      <p:pic>
        <p:nvPicPr>
          <p:cNvPr id="14" name="Graphic 13" descr="Coins">
            <a:extLst>
              <a:ext uri="{FF2B5EF4-FFF2-40B4-BE49-F238E27FC236}">
                <a16:creationId xmlns:a16="http://schemas.microsoft.com/office/drawing/2014/main" id="{C2882458-EFE8-4E31-AD17-0027DA2446B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293016" y="4464310"/>
            <a:ext cx="470280" cy="470280"/>
          </a:xfrm>
          <a:prstGeom prst="rect">
            <a:avLst/>
          </a:prstGeom>
        </p:spPr>
      </p:pic>
      <p:pic>
        <p:nvPicPr>
          <p:cNvPr id="15" name="Graphic 14" descr="Construction worker">
            <a:extLst>
              <a:ext uri="{FF2B5EF4-FFF2-40B4-BE49-F238E27FC236}">
                <a16:creationId xmlns:a16="http://schemas.microsoft.com/office/drawing/2014/main" id="{896271DC-9D60-4DED-B626-D7FCAD1349A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675449" y="3548083"/>
            <a:ext cx="449457" cy="449457"/>
          </a:xfrm>
          <a:prstGeom prst="rect">
            <a:avLst/>
          </a:prstGeom>
        </p:spPr>
      </p:pic>
      <p:pic>
        <p:nvPicPr>
          <p:cNvPr id="16" name="Graphic 15" descr="Office worker">
            <a:extLst>
              <a:ext uri="{FF2B5EF4-FFF2-40B4-BE49-F238E27FC236}">
                <a16:creationId xmlns:a16="http://schemas.microsoft.com/office/drawing/2014/main" id="{2375E126-DF0B-49CC-9CE0-246F13CB9EBC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123664" y="3534022"/>
            <a:ext cx="449457" cy="449457"/>
          </a:xfrm>
          <a:prstGeom prst="rect">
            <a:avLst/>
          </a:prstGeom>
        </p:spPr>
      </p:pic>
      <p:pic>
        <p:nvPicPr>
          <p:cNvPr id="17" name="Graphic 16" descr="Dollar">
            <a:extLst>
              <a:ext uri="{FF2B5EF4-FFF2-40B4-BE49-F238E27FC236}">
                <a16:creationId xmlns:a16="http://schemas.microsoft.com/office/drawing/2014/main" id="{2181491A-22A9-4CC5-B537-EBABCBD4570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74062" y="4520489"/>
            <a:ext cx="378076" cy="378076"/>
          </a:xfrm>
          <a:prstGeom prst="rect">
            <a:avLst/>
          </a:prstGeom>
        </p:spPr>
      </p:pic>
      <p:pic>
        <p:nvPicPr>
          <p:cNvPr id="18" name="Graphic 17" descr="Fire">
            <a:extLst>
              <a:ext uri="{FF2B5EF4-FFF2-40B4-BE49-F238E27FC236}">
                <a16:creationId xmlns:a16="http://schemas.microsoft.com/office/drawing/2014/main" id="{CD246DBF-1B7B-4558-A095-3525F9CFC14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707197" y="3113206"/>
            <a:ext cx="403001" cy="403001"/>
          </a:xfrm>
          <a:prstGeom prst="rect">
            <a:avLst/>
          </a:prstGeom>
        </p:spPr>
      </p:pic>
      <p:pic>
        <p:nvPicPr>
          <p:cNvPr id="19" name="Graphic 18" descr="Fire">
            <a:extLst>
              <a:ext uri="{FF2B5EF4-FFF2-40B4-BE49-F238E27FC236}">
                <a16:creationId xmlns:a16="http://schemas.microsoft.com/office/drawing/2014/main" id="{4C0D51F8-36AC-4909-A710-6F7D88FFA56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267730" y="3075832"/>
            <a:ext cx="403001" cy="403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D348CC-9A25-4245-AF51-946A4C3C2C7A}"/>
              </a:ext>
            </a:extLst>
          </p:cNvPr>
          <p:cNvSpPr/>
          <p:nvPr/>
        </p:nvSpPr>
        <p:spPr>
          <a:xfrm>
            <a:off x="2581186" y="308194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87338"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</a:rPr>
              <a:t>Fuel</a:t>
            </a:r>
          </a:p>
          <a:p>
            <a:pPr marL="285750" indent="-285750">
              <a:spcAft>
                <a:spcPts val="1200"/>
              </a:spcAft>
              <a:buSzPct val="135000"/>
              <a:buFont typeface="Arial" panose="020B0604020202020204" pitchFamily="34" charset="0"/>
              <a:buChar char="+"/>
            </a:pPr>
            <a:r>
              <a:rPr lang="en-US" sz="2000" dirty="0">
                <a:solidFill>
                  <a:srgbClr val="000000"/>
                </a:solidFill>
              </a:rPr>
              <a:t>Operations, Maintenance, and Overhead</a:t>
            </a:r>
          </a:p>
          <a:p>
            <a:pPr marL="285750" indent="-285750">
              <a:spcAft>
                <a:spcPts val="1200"/>
              </a:spcAft>
              <a:buSzPct val="135000"/>
              <a:buFont typeface="Arial" panose="020B0604020202020204" pitchFamily="34" charset="0"/>
              <a:buChar char="+"/>
            </a:pPr>
            <a:r>
              <a:rPr lang="en-US" sz="2000" dirty="0">
                <a:solidFill>
                  <a:srgbClr val="000000"/>
                </a:solidFill>
              </a:rPr>
              <a:t>Recovery of Capital Investment</a:t>
            </a:r>
          </a:p>
          <a:p>
            <a:pPr marL="285750" indent="-285750">
              <a:spcAft>
                <a:spcPts val="1200"/>
              </a:spcAft>
              <a:buSzPct val="135000"/>
              <a:buFont typeface="Arial" panose="020B0604020202020204" pitchFamily="34" charset="0"/>
              <a:buChar char="+"/>
            </a:pPr>
            <a:r>
              <a:rPr lang="en-US" sz="2000" dirty="0">
                <a:solidFill>
                  <a:srgbClr val="000000"/>
                </a:solidFill>
              </a:rPr>
              <a:t>Taxes (Federal, State, Local)</a:t>
            </a:r>
          </a:p>
          <a:p>
            <a:pPr indent="287338"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</a:rPr>
              <a:t>Revenue Requirement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68C0A53-E936-4B27-BCBF-985EADE5C6E1}"/>
              </a:ext>
            </a:extLst>
          </p:cNvPr>
          <p:cNvSpPr txBox="1">
            <a:spLocks/>
          </p:cNvSpPr>
          <p:nvPr/>
        </p:nvSpPr>
        <p:spPr>
          <a:xfrm>
            <a:off x="1071040" y="5425154"/>
            <a:ext cx="9419380" cy="1037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Char char="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37360" indent="-27432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Rate projections need to be “normalized”…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</a:rPr>
              <a:t>To ensure a fair comparison of proposals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</a:rPr>
              <a:t>To provide a sound basis for the General Assembly’s decision-making based on facts and a greater likelihood of achievement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9B3EE-FF6B-4BA0-8D2D-8F4625FA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10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A3850-D4B1-4C39-AFE3-BB7FED1F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87824" cy="102210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“Apples to Apples” Comparisons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591C4CF-9B7B-4A7D-A3FD-15CB09D50655}"/>
              </a:ext>
            </a:extLst>
          </p:cNvPr>
          <p:cNvSpPr txBox="1">
            <a:spLocks/>
          </p:cNvSpPr>
          <p:nvPr/>
        </p:nvSpPr>
        <p:spPr>
          <a:xfrm>
            <a:off x="347472" y="990600"/>
            <a:ext cx="11446028" cy="1122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Standardized assumptions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proposals are differentiated </a:t>
            </a:r>
            <a:r>
              <a:rPr lang="en-US" sz="1800" dirty="0">
                <a:solidFill>
                  <a:schemeClr val="tx1"/>
                </a:solidFill>
              </a:rPr>
              <a:t>ONLY by</a:t>
            </a:r>
            <a:r>
              <a:rPr lang="en-US" sz="1800" dirty="0"/>
              <a:t> </a:t>
            </a:r>
            <a:r>
              <a:rPr lang="en-US" sz="1800" i="1" dirty="0">
                <a:solidFill>
                  <a:srgbClr val="FF0000"/>
                </a:solidFill>
              </a:rPr>
              <a:t>plans, commitments and competitive advantages</a:t>
            </a:r>
            <a:r>
              <a:rPr lang="en-US" sz="1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Participants each submitted the Revenue Requirement Model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Submissions normalized by </a:t>
            </a:r>
            <a:r>
              <a:rPr lang="en-US" sz="1800" dirty="0">
                <a:solidFill>
                  <a:srgbClr val="FF0000"/>
                </a:solidFill>
              </a:rPr>
              <a:t>three kinds of assumptions</a:t>
            </a:r>
            <a:r>
              <a:rPr lang="en-US" sz="1800" dirty="0">
                <a:solidFill>
                  <a:schemeClr val="tx1"/>
                </a:solidFill>
              </a:rPr>
              <a:t>, as specified in the Process Letter: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03E778-552E-4423-83B7-AFCC4EB33D07}"/>
              </a:ext>
            </a:extLst>
          </p:cNvPr>
          <p:cNvSpPr txBox="1"/>
          <p:nvPr/>
        </p:nvSpPr>
        <p:spPr>
          <a:xfrm>
            <a:off x="5927880" y="2342332"/>
            <a:ext cx="231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Bidder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97033C-3A1C-4BC8-B8D4-48F1AED2FA3B}"/>
              </a:ext>
            </a:extLst>
          </p:cNvPr>
          <p:cNvSpPr txBox="1"/>
          <p:nvPr/>
        </p:nvSpPr>
        <p:spPr>
          <a:xfrm>
            <a:off x="9154122" y="2350396"/>
            <a:ext cx="231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Bidder 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23AAB9-E280-45B2-983C-7B929FD6E7FF}"/>
              </a:ext>
            </a:extLst>
          </p:cNvPr>
          <p:cNvSpPr txBox="1"/>
          <p:nvPr/>
        </p:nvSpPr>
        <p:spPr>
          <a:xfrm>
            <a:off x="368457" y="2889617"/>
            <a:ext cx="48566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Fixed 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Same external factors for all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Gas prices, interest rates, inflation, load forecasts…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F1BCD2-A7CA-45BF-BC00-391A9B9F59B9}"/>
              </a:ext>
            </a:extLst>
          </p:cNvPr>
          <p:cNvSpPr txBox="1"/>
          <p:nvPr/>
        </p:nvSpPr>
        <p:spPr>
          <a:xfrm>
            <a:off x="333274" y="4014101"/>
            <a:ext cx="61501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Supported 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Justification required for different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Resource costs, operational efficiencies, other cost savings…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E42236-9764-43E2-B812-D27A42A961CD}"/>
              </a:ext>
            </a:extLst>
          </p:cNvPr>
          <p:cNvSpPr txBox="1"/>
          <p:nvPr/>
        </p:nvSpPr>
        <p:spPr>
          <a:xfrm>
            <a:off x="347472" y="4988684"/>
            <a:ext cx="5005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Variable 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Participants provide their own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Resource plan, fees/purchase price, financing structure, return on equity…</a:t>
            </a:r>
          </a:p>
        </p:txBody>
      </p:sp>
      <p:pic>
        <p:nvPicPr>
          <p:cNvPr id="28" name="Graphic 27" descr="Apple">
            <a:extLst>
              <a:ext uri="{FF2B5EF4-FFF2-40B4-BE49-F238E27FC236}">
                <a16:creationId xmlns:a16="http://schemas.microsoft.com/office/drawing/2014/main" id="{1C875F8D-F0EC-4FCD-9C86-65052D80A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04774" y="2729302"/>
            <a:ext cx="1022104" cy="1022104"/>
          </a:xfrm>
          <a:prstGeom prst="rect">
            <a:avLst/>
          </a:prstGeom>
        </p:spPr>
      </p:pic>
      <p:pic>
        <p:nvPicPr>
          <p:cNvPr id="29" name="Graphic 28" descr="Avocado">
            <a:extLst>
              <a:ext uri="{FF2B5EF4-FFF2-40B4-BE49-F238E27FC236}">
                <a16:creationId xmlns:a16="http://schemas.microsoft.com/office/drawing/2014/main" id="{0E1CF918-1E1E-4551-B67E-A32E1D9EDF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40335" y="2717603"/>
            <a:ext cx="1022104" cy="1022104"/>
          </a:xfrm>
          <a:prstGeom prst="rect">
            <a:avLst/>
          </a:prstGeom>
        </p:spPr>
      </p:pic>
      <p:pic>
        <p:nvPicPr>
          <p:cNvPr id="30" name="Graphic 29" descr="Grapes">
            <a:extLst>
              <a:ext uri="{FF2B5EF4-FFF2-40B4-BE49-F238E27FC236}">
                <a16:creationId xmlns:a16="http://schemas.microsoft.com/office/drawing/2014/main" id="{E040A037-0D67-41DF-B911-461465BFA3B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71395" y="5197813"/>
            <a:ext cx="1022104" cy="1022104"/>
          </a:xfrm>
          <a:prstGeom prst="rect">
            <a:avLst/>
          </a:prstGeom>
        </p:spPr>
      </p:pic>
      <p:pic>
        <p:nvPicPr>
          <p:cNvPr id="31" name="Graphic 30" descr="Apple">
            <a:extLst>
              <a:ext uri="{FF2B5EF4-FFF2-40B4-BE49-F238E27FC236}">
                <a16:creationId xmlns:a16="http://schemas.microsoft.com/office/drawing/2014/main" id="{80A76D58-D9FB-422E-9FB1-406A75C6E6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95833" y="2727128"/>
            <a:ext cx="1022104" cy="1022104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254B26-F2CE-48C9-A629-B3C4A7A8F32B}"/>
              </a:ext>
            </a:extLst>
          </p:cNvPr>
          <p:cNvCxnSpPr>
            <a:cxnSpLocks/>
          </p:cNvCxnSpPr>
          <p:nvPr/>
        </p:nvCxnSpPr>
        <p:spPr>
          <a:xfrm>
            <a:off x="8639402" y="2404272"/>
            <a:ext cx="1" cy="4337971"/>
          </a:xfrm>
          <a:prstGeom prst="straightConnector1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 descr="Orange">
            <a:extLst>
              <a:ext uri="{FF2B5EF4-FFF2-40B4-BE49-F238E27FC236}">
                <a16:creationId xmlns:a16="http://schemas.microsoft.com/office/drawing/2014/main" id="{8AEB2A32-0975-4CEC-A316-A70531801B9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71395" y="2820756"/>
            <a:ext cx="1022104" cy="1022104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B36AF150-643E-45E3-B801-7AB02B110203}"/>
              </a:ext>
            </a:extLst>
          </p:cNvPr>
          <p:cNvSpPr/>
          <p:nvPr/>
        </p:nvSpPr>
        <p:spPr>
          <a:xfrm>
            <a:off x="6598816" y="3118862"/>
            <a:ext cx="973431" cy="415674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F105AD6F-EE20-47C4-9263-FE7B932CAE98}"/>
              </a:ext>
            </a:extLst>
          </p:cNvPr>
          <p:cNvSpPr/>
          <p:nvPr/>
        </p:nvSpPr>
        <p:spPr>
          <a:xfrm rot="10800000">
            <a:off x="9762676" y="3121697"/>
            <a:ext cx="973431" cy="415674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Graphic 35" descr="Avocado">
            <a:extLst>
              <a:ext uri="{FF2B5EF4-FFF2-40B4-BE49-F238E27FC236}">
                <a16:creationId xmlns:a16="http://schemas.microsoft.com/office/drawing/2014/main" id="{416D0CB9-8033-4C82-882B-2098941A3BA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40335" y="3925202"/>
            <a:ext cx="1022104" cy="1022104"/>
          </a:xfrm>
          <a:prstGeom prst="rect">
            <a:avLst/>
          </a:prstGeom>
        </p:spPr>
      </p:pic>
      <p:pic>
        <p:nvPicPr>
          <p:cNvPr id="37" name="Graphic 36" descr="Orange">
            <a:extLst>
              <a:ext uri="{FF2B5EF4-FFF2-40B4-BE49-F238E27FC236}">
                <a16:creationId xmlns:a16="http://schemas.microsoft.com/office/drawing/2014/main" id="{B7B925C8-8975-4242-8514-3B3CAC54DAC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71395" y="4028355"/>
            <a:ext cx="1022104" cy="1022104"/>
          </a:xfrm>
          <a:prstGeom prst="rect">
            <a:avLst/>
          </a:prstGeom>
        </p:spPr>
      </p:pic>
      <p:sp>
        <p:nvSpPr>
          <p:cNvPr id="38" name="Arrow: Right 37">
            <a:extLst>
              <a:ext uri="{FF2B5EF4-FFF2-40B4-BE49-F238E27FC236}">
                <a16:creationId xmlns:a16="http://schemas.microsoft.com/office/drawing/2014/main" id="{E62B574B-A99E-4267-BBE6-E48F6E0E9142}"/>
              </a:ext>
            </a:extLst>
          </p:cNvPr>
          <p:cNvSpPr/>
          <p:nvPr/>
        </p:nvSpPr>
        <p:spPr>
          <a:xfrm>
            <a:off x="6598816" y="4326461"/>
            <a:ext cx="973431" cy="415674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FC6C413E-060E-4C2F-973C-8117A597245B}"/>
              </a:ext>
            </a:extLst>
          </p:cNvPr>
          <p:cNvSpPr/>
          <p:nvPr/>
        </p:nvSpPr>
        <p:spPr>
          <a:xfrm rot="10800000">
            <a:off x="9762676" y="4329296"/>
            <a:ext cx="973431" cy="415674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6E7C89B-AC3B-4CE6-9FBE-171B0CD12312}"/>
              </a:ext>
            </a:extLst>
          </p:cNvPr>
          <p:cNvSpPr/>
          <p:nvPr/>
        </p:nvSpPr>
        <p:spPr>
          <a:xfrm>
            <a:off x="6598816" y="5496516"/>
            <a:ext cx="973431" cy="415674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74F616C8-D8F6-44C3-B646-F3DA5FF27EB8}"/>
              </a:ext>
            </a:extLst>
          </p:cNvPr>
          <p:cNvSpPr/>
          <p:nvPr/>
        </p:nvSpPr>
        <p:spPr>
          <a:xfrm rot="10800000">
            <a:off x="9762676" y="5499351"/>
            <a:ext cx="973431" cy="415674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Graphic 41" descr="Grapes">
            <a:extLst>
              <a:ext uri="{FF2B5EF4-FFF2-40B4-BE49-F238E27FC236}">
                <a16:creationId xmlns:a16="http://schemas.microsoft.com/office/drawing/2014/main" id="{7CEEF33C-A1D3-42B5-8FC3-DBCDC3195D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07249" y="5130725"/>
            <a:ext cx="1022104" cy="102210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16CAE4B-BB00-4BAF-9D61-EC1AD412CBC7}"/>
              </a:ext>
            </a:extLst>
          </p:cNvPr>
          <p:cNvSpPr txBox="1"/>
          <p:nvPr/>
        </p:nvSpPr>
        <p:spPr>
          <a:xfrm>
            <a:off x="9106211" y="4009560"/>
            <a:ext cx="232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NOT Justified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CB7242-BA2F-4003-9D36-BD45185792A4}"/>
              </a:ext>
            </a:extLst>
          </p:cNvPr>
          <p:cNvSpPr txBox="1"/>
          <p:nvPr/>
        </p:nvSpPr>
        <p:spPr>
          <a:xfrm>
            <a:off x="5889038" y="4042589"/>
            <a:ext cx="231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Justified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19E8A1-56EC-4BF2-8059-DDF23441E4AF}"/>
              </a:ext>
            </a:extLst>
          </p:cNvPr>
          <p:cNvSpPr txBox="1"/>
          <p:nvPr/>
        </p:nvSpPr>
        <p:spPr>
          <a:xfrm>
            <a:off x="5868131" y="2835823"/>
            <a:ext cx="231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Same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EE5715-38DE-4BDD-9CB8-73D15511ED4E}"/>
              </a:ext>
            </a:extLst>
          </p:cNvPr>
          <p:cNvSpPr txBox="1"/>
          <p:nvPr/>
        </p:nvSpPr>
        <p:spPr>
          <a:xfrm>
            <a:off x="9109256" y="2812605"/>
            <a:ext cx="231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Same</a:t>
            </a:r>
          </a:p>
        </p:txBody>
      </p:sp>
      <p:pic>
        <p:nvPicPr>
          <p:cNvPr id="47" name="Graphic 46" descr="Avocado">
            <a:extLst>
              <a:ext uri="{FF2B5EF4-FFF2-40B4-BE49-F238E27FC236}">
                <a16:creationId xmlns:a16="http://schemas.microsoft.com/office/drawing/2014/main" id="{85A8CD74-5509-48B8-B920-8FE362CF35A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17060" y="3921176"/>
            <a:ext cx="1022104" cy="1022104"/>
          </a:xfrm>
          <a:prstGeom prst="rect">
            <a:avLst/>
          </a:prstGeom>
        </p:spPr>
      </p:pic>
      <p:pic>
        <p:nvPicPr>
          <p:cNvPr id="48" name="Graphic 47" descr="Apple">
            <a:extLst>
              <a:ext uri="{FF2B5EF4-FFF2-40B4-BE49-F238E27FC236}">
                <a16:creationId xmlns:a16="http://schemas.microsoft.com/office/drawing/2014/main" id="{C8AC2964-FE8C-487F-8EB6-D8AA94A168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94670" y="3930760"/>
            <a:ext cx="1022104" cy="1022104"/>
          </a:xfrm>
          <a:prstGeom prst="rect">
            <a:avLst/>
          </a:prstGeom>
        </p:spPr>
      </p:pic>
      <p:pic>
        <p:nvPicPr>
          <p:cNvPr id="49" name="Graphic 48" descr="Watermelon">
            <a:extLst>
              <a:ext uri="{FF2B5EF4-FFF2-40B4-BE49-F238E27FC236}">
                <a16:creationId xmlns:a16="http://schemas.microsoft.com/office/drawing/2014/main" id="{9FEAF741-93ED-424A-8489-A3DD8F6F08B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540335" y="5121200"/>
            <a:ext cx="1022104" cy="1022104"/>
          </a:xfrm>
          <a:prstGeom prst="rect">
            <a:avLst/>
          </a:prstGeom>
        </p:spPr>
      </p:pic>
      <p:pic>
        <p:nvPicPr>
          <p:cNvPr id="50" name="Graphic 49" descr="Watermelon">
            <a:extLst>
              <a:ext uri="{FF2B5EF4-FFF2-40B4-BE49-F238E27FC236}">
                <a16:creationId xmlns:a16="http://schemas.microsoft.com/office/drawing/2014/main" id="{2DB8755C-7DF7-46B4-8AF1-A0AEA1C51B5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60868" y="5132814"/>
            <a:ext cx="1022104" cy="102210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DDDE3E3-E48A-4C72-AD97-683E0B31C6D4}"/>
              </a:ext>
            </a:extLst>
          </p:cNvPr>
          <p:cNvSpPr txBox="1"/>
          <p:nvPr/>
        </p:nvSpPr>
        <p:spPr>
          <a:xfrm>
            <a:off x="5889038" y="5259433"/>
            <a:ext cx="231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Unique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8714036-4A6F-4F9F-9146-EC9564E43E0B}"/>
              </a:ext>
            </a:extLst>
          </p:cNvPr>
          <p:cNvSpPr txBox="1"/>
          <p:nvPr/>
        </p:nvSpPr>
        <p:spPr>
          <a:xfrm>
            <a:off x="9132648" y="5234416"/>
            <a:ext cx="231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Unique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69D35B6-D98B-43D1-9F4F-31E36FE310DB}"/>
              </a:ext>
            </a:extLst>
          </p:cNvPr>
          <p:cNvSpPr/>
          <p:nvPr/>
        </p:nvSpPr>
        <p:spPr>
          <a:xfrm>
            <a:off x="4450813" y="3244334"/>
            <a:ext cx="387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4CD7CC7-34E3-4F25-A4EA-062C0A94B124}"/>
              </a:ext>
            </a:extLst>
          </p:cNvPr>
          <p:cNvSpPr/>
          <p:nvPr/>
        </p:nvSpPr>
        <p:spPr>
          <a:xfrm>
            <a:off x="4450813" y="3244334"/>
            <a:ext cx="387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09E18-9FE3-4236-9E37-241F0F8E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3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A3850-D4B1-4C39-AFE3-BB7FED1F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87824" cy="102210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Natural Gas Price Forecasts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591C4CF-9B7B-4A7D-A3FD-15CB09D50655}"/>
              </a:ext>
            </a:extLst>
          </p:cNvPr>
          <p:cNvSpPr txBox="1">
            <a:spLocks/>
          </p:cNvSpPr>
          <p:nvPr/>
        </p:nvSpPr>
        <p:spPr>
          <a:xfrm>
            <a:off x="409098" y="1114982"/>
            <a:ext cx="11446028" cy="1122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Future gas prices were the largest factor impacting rate projections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" panose="020B0604020202020204"/>
              </a:rPr>
              <a:t>Each Participant proposed to increase gas-fired generation to save on costs compared to coal, and each had a distinct     view of future gas prices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" panose="020B0604020202020204"/>
              </a:rPr>
              <a:t>The Professional Service Experts used </a:t>
            </a:r>
            <a:r>
              <a:rPr lang="en-US" sz="1800" dirty="0">
                <a:solidFill>
                  <a:srgbClr val="FF0000"/>
                </a:solidFill>
                <a:cs typeface="Arial" panose="020B0604020202020204"/>
              </a:rPr>
              <a:t>two book-end, well-supported projections</a:t>
            </a:r>
            <a:r>
              <a:rPr lang="en-US" sz="1800" dirty="0">
                <a:cs typeface="Arial" panose="020B0604020202020204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" panose="020B0604020202020204"/>
              </a:rPr>
              <a:t>to forecast each Participant’s plan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CEA1120-446A-4DC2-923A-C27E79BC2CCC}"/>
              </a:ext>
            </a:extLst>
          </p:cNvPr>
          <p:cNvSpPr/>
          <p:nvPr/>
        </p:nvSpPr>
        <p:spPr>
          <a:xfrm>
            <a:off x="1244727" y="2550453"/>
            <a:ext cx="9702546" cy="50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Henry Hub Gas Price Forecast used in the Process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9E95868-CED1-4C2F-A2E5-107269E4A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3247886"/>
            <a:ext cx="7143750" cy="32377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0F0541-B154-4968-BED2-BFEC9FD2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8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810E5-3134-4D25-BDCA-C8447956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54" y="268574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Santee Cooper Reform Plan</a:t>
            </a:r>
            <a:endParaRPr lang="en-US" b="1" dirty="0"/>
          </a:p>
        </p:txBody>
      </p:sp>
      <p:pic>
        <p:nvPicPr>
          <p:cNvPr id="11" name="Picture 4" descr="Image result for santee cooper">
            <a:extLst>
              <a:ext uri="{FF2B5EF4-FFF2-40B4-BE49-F238E27FC236}">
                <a16:creationId xmlns:a16="http://schemas.microsoft.com/office/drawing/2014/main" id="{78841AAE-0021-4ED0-A1C3-ECE84CB92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55" y="4181784"/>
            <a:ext cx="3308689" cy="99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3D89C1-DC49-4586-B4C0-F7355CF0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78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E4488-914E-4835-8E8F-7F0299FF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Key Terms of Santee Cooper Reform Plan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E3363C-C790-4401-84FD-6FCD3946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ctr"/>
            <a:r>
              <a:rPr lang="en-US" dirty="0"/>
              <a:t>Santee Cooper would implement a new power supply roadmap (↑ reliability, ↓ coal/emissions, ↓ cost)</a:t>
            </a:r>
          </a:p>
          <a:p>
            <a:pPr lvl="0" fontAlgn="ctr"/>
            <a:r>
              <a:rPr lang="en-US" dirty="0"/>
              <a:t>Santee Cooper would reduce its outstanding debt by $4.7 Billion over 20 years </a:t>
            </a:r>
          </a:p>
          <a:p>
            <a:pPr lvl="0" fontAlgn="ctr"/>
            <a:r>
              <a:rPr lang="en-US" dirty="0"/>
              <a:t>New transparency and oversight measures would improve governance and increase stakeholder involvement</a:t>
            </a:r>
          </a:p>
          <a:p>
            <a:pPr lvl="0" fontAlgn="ctr"/>
            <a:r>
              <a:rPr lang="en-US" dirty="0"/>
              <a:t>Reform is dependent on legislative action and Santee Cooper’s ability to successfully implement the plan </a:t>
            </a:r>
          </a:p>
          <a:p>
            <a:pPr lvl="0" fontAlgn="ctr"/>
            <a:r>
              <a:rPr lang="en-US" dirty="0"/>
              <a:t>The Reform Plan does not resolve the Cook litigation; the Reform Plan does not expressly propose how to repair the Central relationship</a:t>
            </a:r>
          </a:p>
          <a:p>
            <a:pPr lvl="0" fontAlgn="ctr"/>
            <a:r>
              <a:rPr lang="en-US" dirty="0"/>
              <a:t>Santee Cooper would reduce headcount by 10% without any layoffs (retraining, attrition, and retirement only)</a:t>
            </a:r>
          </a:p>
          <a:p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31A15F5-C28E-48FF-8A26-EADDBD44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7186" y="6349067"/>
            <a:ext cx="2743200" cy="365125"/>
          </a:xfrm>
        </p:spPr>
        <p:txBody>
          <a:bodyPr/>
          <a:lstStyle/>
          <a:p>
            <a:fld id="{E8E15384-A81F-4414-9A7C-0EDDE98170A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7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E4488-914E-4835-8E8F-7F0299FF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Financial Overview of Santee Cooper Reform Plan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E3363C-C790-4401-84FD-6FCD3946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Current credit rating – A2/A-</a:t>
            </a:r>
          </a:p>
          <a:p>
            <a:pPr>
              <a:lnSpc>
                <a:spcPct val="100000"/>
              </a:lnSpc>
            </a:pPr>
            <a:r>
              <a:rPr lang="en-US" dirty="0"/>
              <a:t>Outstanding debt – $6.9 Billion</a:t>
            </a:r>
          </a:p>
          <a:p>
            <a:pPr>
              <a:lnSpc>
                <a:spcPct val="100000"/>
              </a:lnSpc>
            </a:pPr>
            <a:r>
              <a:rPr lang="en-US" dirty="0"/>
              <a:t>Reform plan pays down $4.7 Billion in debt over 20 years</a:t>
            </a:r>
          </a:p>
          <a:p>
            <a:pPr>
              <a:lnSpc>
                <a:spcPct val="100000"/>
              </a:lnSpc>
            </a:pPr>
            <a:r>
              <a:rPr lang="en-US" dirty="0"/>
              <a:t>All liabilities remain outstanding</a:t>
            </a:r>
          </a:p>
          <a:p>
            <a:pPr>
              <a:lnSpc>
                <a:spcPct val="100000"/>
              </a:lnSpc>
            </a:pPr>
            <a:r>
              <a:rPr lang="en-US" dirty="0"/>
              <a:t>Estimated $2.3 Billion NPV improvement to customer rates relative to 2019 budget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31A15F5-C28E-48FF-8A26-EADDBD44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7186" y="6349067"/>
            <a:ext cx="2743200" cy="365125"/>
          </a:xfrm>
        </p:spPr>
        <p:txBody>
          <a:bodyPr/>
          <a:lstStyle/>
          <a:p>
            <a:fld id="{E8E15384-A81F-4414-9A7C-0EDDE98170A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94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A3850-D4B1-4C39-AFE3-BB7FED1F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6"/>
            <a:ext cx="10587824" cy="10221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Projected Santee Cooper Rates Under Reform Plan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1B12D2-E92B-4B36-A372-906745206CAB}"/>
              </a:ext>
            </a:extLst>
          </p:cNvPr>
          <p:cNvSpPr txBox="1">
            <a:spLocks/>
          </p:cNvSpPr>
          <p:nvPr/>
        </p:nvSpPr>
        <p:spPr>
          <a:xfrm>
            <a:off x="838200" y="1105231"/>
            <a:ext cx="9419380" cy="1976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D348CC-9A25-4245-AF51-946A4C3C2C7A}"/>
              </a:ext>
            </a:extLst>
          </p:cNvPr>
          <p:cNvSpPr/>
          <p:nvPr/>
        </p:nvSpPr>
        <p:spPr>
          <a:xfrm>
            <a:off x="2581186" y="322862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87338">
              <a:spcAft>
                <a:spcPts val="120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F61B39E-E4CC-4D06-8573-EACF2740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48" y="1333500"/>
            <a:ext cx="9116432" cy="5198130"/>
          </a:xfrm>
          <a:prstGeom prst="rect">
            <a:avLst/>
          </a:prstGeom>
          <a:noFill/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BA45AD9-E8D9-4121-8082-278B6BE4086F}"/>
              </a:ext>
            </a:extLst>
          </p:cNvPr>
          <p:cNvSpPr txBox="1">
            <a:spLocks/>
          </p:cNvSpPr>
          <p:nvPr/>
        </p:nvSpPr>
        <p:spPr>
          <a:xfrm>
            <a:off x="2518943" y="4299740"/>
            <a:ext cx="4084297" cy="1219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Santee Cooper Reform Plan savings achieved through</a:t>
            </a:r>
          </a:p>
          <a:p>
            <a:r>
              <a:rPr lang="en-US" dirty="0">
                <a:solidFill>
                  <a:schemeClr val="tx1"/>
                </a:solidFill>
              </a:rPr>
              <a:t>+Retirement of coal-fired Winyah Generating Station</a:t>
            </a:r>
          </a:p>
          <a:p>
            <a:r>
              <a:rPr lang="en-US" dirty="0">
                <a:solidFill>
                  <a:schemeClr val="tx1"/>
                </a:solidFill>
              </a:rPr>
              <a:t>+New natural gas, solar, and battery storage additions</a:t>
            </a:r>
          </a:p>
          <a:p>
            <a:r>
              <a:rPr lang="en-US" dirty="0">
                <a:solidFill>
                  <a:schemeClr val="tx1"/>
                </a:solidFill>
              </a:rPr>
              <a:t>+Debt refinancing and paydown</a:t>
            </a:r>
          </a:p>
          <a:p>
            <a:endParaRPr lang="en-US" sz="1100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93E0057-8FB5-4325-9D63-711171CAD8ED}"/>
              </a:ext>
            </a:extLst>
          </p:cNvPr>
          <p:cNvSpPr/>
          <p:nvPr/>
        </p:nvSpPr>
        <p:spPr>
          <a:xfrm>
            <a:off x="6790624" y="452834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117EF9-0F87-40B6-8FE7-5876146159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/>
          <a:stretch/>
        </p:blipFill>
        <p:spPr bwMode="auto">
          <a:xfrm>
            <a:off x="7529428" y="3429000"/>
            <a:ext cx="2768360" cy="2299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63D64B-64AC-4BDB-B9FB-6FE0762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7186" y="6349067"/>
            <a:ext cx="2743200" cy="365125"/>
          </a:xfrm>
        </p:spPr>
        <p:txBody>
          <a:bodyPr/>
          <a:lstStyle/>
          <a:p>
            <a:fld id="{E8E15384-A81F-4414-9A7C-0EDDE98170A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8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A3850-D4B1-4C39-AFE3-BB7FED1F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Santee Cooper Project Advisors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514A1B-395E-4857-BFC5-405F49BE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041"/>
            <a:ext cx="1073860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Gibson, Dunn &amp; Crutcher LLP – Legal Advisor</a:t>
            </a:r>
          </a:p>
          <a:p>
            <a:pPr lvl="1"/>
            <a:r>
              <a:rPr lang="en-US" dirty="0"/>
              <a:t>Gerald “Jerry” Farano</a:t>
            </a:r>
          </a:p>
          <a:p>
            <a:pPr lvl="1"/>
            <a:r>
              <a:rPr lang="en-US" dirty="0"/>
              <a:t>Melissa Persons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Moelis &amp; Company – Lead Financial Advisor</a:t>
            </a:r>
          </a:p>
          <a:p>
            <a:pPr lvl="1"/>
            <a:r>
              <a:rPr lang="en-US" dirty="0"/>
              <a:t>John Colella</a:t>
            </a:r>
          </a:p>
          <a:p>
            <a:pPr lvl="1"/>
            <a:r>
              <a:rPr lang="en-US" dirty="0"/>
              <a:t>Nathan Barnes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Energy and Environmental Economics, Inc. (E3) – Market Advisor </a:t>
            </a:r>
          </a:p>
          <a:p>
            <a:pPr lvl="1"/>
            <a:r>
              <a:rPr lang="en-US" dirty="0"/>
              <a:t>Nathan “Nate” Miller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3579D-53FB-463E-9C74-2B1C58C4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76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AC7E2F-665E-435D-9D31-E09F017D12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71725"/>
            <a:ext cx="4572000" cy="182445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162299-A355-461A-960A-346470994A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71726"/>
            <a:ext cx="4572000" cy="1828597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E7C3DC-6F4D-4F27-B807-32A99C82E2C2}"/>
              </a:ext>
            </a:extLst>
          </p:cNvPr>
          <p:cNvSpPr/>
          <p:nvPr/>
        </p:nvSpPr>
        <p:spPr>
          <a:xfrm>
            <a:off x="1600200" y="2025138"/>
            <a:ext cx="4419600" cy="303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Arial" panose="020B0604020202020204"/>
              </a:rPr>
              <a:t>Installed Capacity (MW)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C0F52-3039-49E8-862A-091FDD1C9CEF}"/>
              </a:ext>
            </a:extLst>
          </p:cNvPr>
          <p:cNvSpPr/>
          <p:nvPr/>
        </p:nvSpPr>
        <p:spPr>
          <a:xfrm>
            <a:off x="6172200" y="2025138"/>
            <a:ext cx="4419600" cy="303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Arial" panose="020B0604020202020204"/>
              </a:rPr>
              <a:t>Energy Mix (GWh)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F82F83-E599-4442-A008-7E5115EBDE7E}"/>
              </a:ext>
            </a:extLst>
          </p:cNvPr>
          <p:cNvSpPr txBox="1">
            <a:spLocks/>
          </p:cNvSpPr>
          <p:nvPr/>
        </p:nvSpPr>
        <p:spPr>
          <a:xfrm>
            <a:off x="1600200" y="925487"/>
            <a:ext cx="8991600" cy="1095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Char char="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37360" indent="-27432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</a:rPr>
              <a:t>Santee Cooper modernizes generation mix through: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</a:rPr>
              <a:t>Retirement of the Winyah coal station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</a:rPr>
              <a:t>New additions of natural gas, solar, and battery storage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Arial" panose="020B060402020202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34E6E"/>
              </a:solidFill>
              <a:latin typeface="Arial" panose="020B0604020202020204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C39B1B-0B12-4AD0-BB83-ACC7710E4079}"/>
              </a:ext>
            </a:extLst>
          </p:cNvPr>
          <p:cNvCxnSpPr>
            <a:cxnSpLocks/>
          </p:cNvCxnSpPr>
          <p:nvPr/>
        </p:nvCxnSpPr>
        <p:spPr>
          <a:xfrm>
            <a:off x="2000250" y="5800725"/>
            <a:ext cx="8439150" cy="0"/>
          </a:xfrm>
          <a:prstGeom prst="straightConnector1">
            <a:avLst/>
          </a:prstGeom>
          <a:ln w="285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5601B1-023B-405F-83C6-C68AA8EC54EA}"/>
              </a:ext>
            </a:extLst>
          </p:cNvPr>
          <p:cNvCxnSpPr/>
          <p:nvPr/>
        </p:nvCxnSpPr>
        <p:spPr>
          <a:xfrm>
            <a:off x="2000250" y="5610225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018AC1-F7B2-45FE-B6AE-84BD8EDD8B20}"/>
              </a:ext>
            </a:extLst>
          </p:cNvPr>
          <p:cNvSpPr txBox="1"/>
          <p:nvPr/>
        </p:nvSpPr>
        <p:spPr>
          <a:xfrm>
            <a:off x="1399202" y="5852647"/>
            <a:ext cx="75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34E6E"/>
                </a:solidFill>
                <a:latin typeface="Arial" panose="020B0604020202020204"/>
              </a:rPr>
              <a:t>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4C7464-B3E7-4C08-8426-390AEC7E5595}"/>
              </a:ext>
            </a:extLst>
          </p:cNvPr>
          <p:cNvSpPr txBox="1"/>
          <p:nvPr/>
        </p:nvSpPr>
        <p:spPr>
          <a:xfrm>
            <a:off x="9097634" y="5848389"/>
            <a:ext cx="841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34E6E"/>
                </a:solidFill>
                <a:latin typeface="Arial" panose="020B0604020202020204"/>
              </a:rPr>
              <a:t>2039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A5B131-8D01-48C0-93BA-C2462ECFF3BB}"/>
              </a:ext>
            </a:extLst>
          </p:cNvPr>
          <p:cNvCxnSpPr>
            <a:cxnSpLocks/>
          </p:cNvCxnSpPr>
          <p:nvPr/>
        </p:nvCxnSpPr>
        <p:spPr>
          <a:xfrm>
            <a:off x="2752725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2517AC-C59E-4CC1-BF68-291DA3E596EE}"/>
              </a:ext>
            </a:extLst>
          </p:cNvPr>
          <p:cNvCxnSpPr/>
          <p:nvPr/>
        </p:nvCxnSpPr>
        <p:spPr>
          <a:xfrm>
            <a:off x="6210300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51F853-6945-4DD6-95AC-EF4AF8A982C0}"/>
              </a:ext>
            </a:extLst>
          </p:cNvPr>
          <p:cNvCxnSpPr/>
          <p:nvPr/>
        </p:nvCxnSpPr>
        <p:spPr>
          <a:xfrm>
            <a:off x="3895725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7C2067-1EFE-449A-9DF4-149482EBBA34}"/>
              </a:ext>
            </a:extLst>
          </p:cNvPr>
          <p:cNvCxnSpPr/>
          <p:nvPr/>
        </p:nvCxnSpPr>
        <p:spPr>
          <a:xfrm>
            <a:off x="4295775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9F052F5-32A4-46CF-B6D9-F4D756A6E3C7}"/>
              </a:ext>
            </a:extLst>
          </p:cNvPr>
          <p:cNvCxnSpPr/>
          <p:nvPr/>
        </p:nvCxnSpPr>
        <p:spPr>
          <a:xfrm>
            <a:off x="3524250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44B7D3-5067-41A8-89DA-49ACD0599B91}"/>
              </a:ext>
            </a:extLst>
          </p:cNvPr>
          <p:cNvCxnSpPr>
            <a:cxnSpLocks/>
          </p:cNvCxnSpPr>
          <p:nvPr/>
        </p:nvCxnSpPr>
        <p:spPr>
          <a:xfrm>
            <a:off x="3133724" y="5724525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6B4A49-923D-4FBB-977E-747DB2A84C37}"/>
              </a:ext>
            </a:extLst>
          </p:cNvPr>
          <p:cNvCxnSpPr/>
          <p:nvPr/>
        </p:nvCxnSpPr>
        <p:spPr>
          <a:xfrm>
            <a:off x="2377662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9609C3-388F-4A58-BEEE-0A68726A957C}"/>
              </a:ext>
            </a:extLst>
          </p:cNvPr>
          <p:cNvCxnSpPr/>
          <p:nvPr/>
        </p:nvCxnSpPr>
        <p:spPr>
          <a:xfrm>
            <a:off x="5448300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F6BAED-A4C9-47F5-93BB-A30D2E6C82F4}"/>
              </a:ext>
            </a:extLst>
          </p:cNvPr>
          <p:cNvCxnSpPr/>
          <p:nvPr/>
        </p:nvCxnSpPr>
        <p:spPr>
          <a:xfrm>
            <a:off x="5829300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5A65A9E-3B34-4E52-8DDD-0816DD3B3472}"/>
              </a:ext>
            </a:extLst>
          </p:cNvPr>
          <p:cNvCxnSpPr/>
          <p:nvPr/>
        </p:nvCxnSpPr>
        <p:spPr>
          <a:xfrm>
            <a:off x="5057775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C29E21-BFC2-4D1F-96C3-E4470B8B80D7}"/>
              </a:ext>
            </a:extLst>
          </p:cNvPr>
          <p:cNvCxnSpPr/>
          <p:nvPr/>
        </p:nvCxnSpPr>
        <p:spPr>
          <a:xfrm>
            <a:off x="4667250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AEB1BD-BECF-4F34-919A-B900A1DEEB21}"/>
              </a:ext>
            </a:extLst>
          </p:cNvPr>
          <p:cNvCxnSpPr/>
          <p:nvPr/>
        </p:nvCxnSpPr>
        <p:spPr>
          <a:xfrm>
            <a:off x="6991350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F7D0AF8-7CDA-400C-9958-3ED2BC86D38A}"/>
              </a:ext>
            </a:extLst>
          </p:cNvPr>
          <p:cNvCxnSpPr/>
          <p:nvPr/>
        </p:nvCxnSpPr>
        <p:spPr>
          <a:xfrm>
            <a:off x="8124825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F551B02-1E05-474D-B293-496F70923C73}"/>
              </a:ext>
            </a:extLst>
          </p:cNvPr>
          <p:cNvCxnSpPr/>
          <p:nvPr/>
        </p:nvCxnSpPr>
        <p:spPr>
          <a:xfrm>
            <a:off x="8505825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3E6D73-2C9E-4664-8AB7-8196A78E6902}"/>
              </a:ext>
            </a:extLst>
          </p:cNvPr>
          <p:cNvCxnSpPr/>
          <p:nvPr/>
        </p:nvCxnSpPr>
        <p:spPr>
          <a:xfrm>
            <a:off x="7743825" y="5743575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5EF41CD-C140-4A0F-A236-34441E4698F2}"/>
              </a:ext>
            </a:extLst>
          </p:cNvPr>
          <p:cNvCxnSpPr/>
          <p:nvPr/>
        </p:nvCxnSpPr>
        <p:spPr>
          <a:xfrm>
            <a:off x="7362825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802EBC-DF7E-44C6-B9F0-79F13F8870D6}"/>
              </a:ext>
            </a:extLst>
          </p:cNvPr>
          <p:cNvCxnSpPr/>
          <p:nvPr/>
        </p:nvCxnSpPr>
        <p:spPr>
          <a:xfrm>
            <a:off x="6597237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1024B35-1CC2-4A06-A4AE-5887339659F0}"/>
              </a:ext>
            </a:extLst>
          </p:cNvPr>
          <p:cNvCxnSpPr/>
          <p:nvPr/>
        </p:nvCxnSpPr>
        <p:spPr>
          <a:xfrm>
            <a:off x="9267825" y="5610225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936437-7160-49D4-B158-3CA604A2E989}"/>
              </a:ext>
            </a:extLst>
          </p:cNvPr>
          <p:cNvCxnSpPr/>
          <p:nvPr/>
        </p:nvCxnSpPr>
        <p:spPr>
          <a:xfrm>
            <a:off x="8886825" y="573405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B61EC37-2114-4B21-879F-2039A2662EE1}"/>
              </a:ext>
            </a:extLst>
          </p:cNvPr>
          <p:cNvSpPr txBox="1"/>
          <p:nvPr/>
        </p:nvSpPr>
        <p:spPr>
          <a:xfrm>
            <a:off x="2337654" y="6225357"/>
            <a:ext cx="1866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/>
              </a:rPr>
              <a:t>- 580 MW </a:t>
            </a:r>
            <a:r>
              <a:rPr lang="en-US" sz="1200" dirty="0">
                <a:solidFill>
                  <a:srgbClr val="C00000"/>
                </a:solidFill>
                <a:latin typeface="Arial" panose="020B0604020202020204"/>
              </a:rPr>
              <a:t>(Winyah 3+4)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00456C-6CE3-4C4C-8060-A9170EF20CB0}"/>
              </a:ext>
            </a:extLst>
          </p:cNvPr>
          <p:cNvSpPr txBox="1"/>
          <p:nvPr/>
        </p:nvSpPr>
        <p:spPr>
          <a:xfrm>
            <a:off x="1899607" y="4724401"/>
            <a:ext cx="242411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+ 1,000 MW </a:t>
            </a:r>
            <a:r>
              <a:rPr lang="en-US" sz="1200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(Solar PPAs)</a:t>
            </a:r>
          </a:p>
          <a:p>
            <a:pPr>
              <a:spcAft>
                <a:spcPts val="300"/>
              </a:spcAft>
            </a:pPr>
            <a:r>
              <a:rPr lang="en-US" sz="1200" b="1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+ 150 MW</a:t>
            </a:r>
            <a:r>
              <a:rPr lang="en-US" sz="1200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 (peakers @ Winyah)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711CDCD-B7EE-4E93-B533-E6FE07A06ACA}"/>
              </a:ext>
            </a:extLst>
          </p:cNvPr>
          <p:cNvSpPr txBox="1"/>
          <p:nvPr/>
        </p:nvSpPr>
        <p:spPr>
          <a:xfrm>
            <a:off x="4024310" y="4277849"/>
            <a:ext cx="201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+ 200 MW </a:t>
            </a:r>
            <a:r>
              <a:rPr lang="en-US" sz="1200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(2-hr batteries)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6358B68-9B32-429B-A4B9-D744E0C0D266}"/>
              </a:ext>
            </a:extLst>
          </p:cNvPr>
          <p:cNvCxnSpPr>
            <a:cxnSpLocks/>
          </p:cNvCxnSpPr>
          <p:nvPr/>
        </p:nvCxnSpPr>
        <p:spPr>
          <a:xfrm flipV="1">
            <a:off x="4294823" y="4588574"/>
            <a:ext cx="0" cy="792320"/>
          </a:xfrm>
          <a:prstGeom prst="line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Brace 76">
            <a:extLst>
              <a:ext uri="{FF2B5EF4-FFF2-40B4-BE49-F238E27FC236}">
                <a16:creationId xmlns:a16="http://schemas.microsoft.com/office/drawing/2014/main" id="{4AB5F9E0-C8BF-44CB-AD35-4F155FBE0394}"/>
              </a:ext>
            </a:extLst>
          </p:cNvPr>
          <p:cNvSpPr/>
          <p:nvPr/>
        </p:nvSpPr>
        <p:spPr>
          <a:xfrm rot="16200000">
            <a:off x="4190612" y="4693576"/>
            <a:ext cx="208423" cy="1525907"/>
          </a:xfrm>
          <a:prstGeom prst="rightBrace">
            <a:avLst>
              <a:gd name="adj1" fmla="val 5238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4E6E"/>
              </a:solidFill>
              <a:latin typeface="Arial" panose="020B0604020202020204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4572F3A-8A17-4367-8C86-E13792676C06}"/>
              </a:ext>
            </a:extLst>
          </p:cNvPr>
          <p:cNvCxnSpPr>
            <a:cxnSpLocks/>
          </p:cNvCxnSpPr>
          <p:nvPr/>
        </p:nvCxnSpPr>
        <p:spPr>
          <a:xfrm flipH="1" flipV="1">
            <a:off x="3147061" y="5221611"/>
            <a:ext cx="1" cy="264500"/>
          </a:xfrm>
          <a:prstGeom prst="line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Brace 81">
            <a:extLst>
              <a:ext uri="{FF2B5EF4-FFF2-40B4-BE49-F238E27FC236}">
                <a16:creationId xmlns:a16="http://schemas.microsoft.com/office/drawing/2014/main" id="{119CC369-77B5-48F1-A603-BAD82331D03A}"/>
              </a:ext>
            </a:extLst>
          </p:cNvPr>
          <p:cNvSpPr/>
          <p:nvPr/>
        </p:nvSpPr>
        <p:spPr>
          <a:xfrm rot="16200000">
            <a:off x="3033547" y="5205292"/>
            <a:ext cx="207978" cy="769617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4E6E"/>
              </a:solidFill>
              <a:latin typeface="Arial" panose="020B0604020202020204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A80EBC-5556-440E-8DF9-4CF9376FA47E}"/>
              </a:ext>
            </a:extLst>
          </p:cNvPr>
          <p:cNvSpPr txBox="1"/>
          <p:nvPr/>
        </p:nvSpPr>
        <p:spPr>
          <a:xfrm>
            <a:off x="4181475" y="6225357"/>
            <a:ext cx="1866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/>
              </a:rPr>
              <a:t>- 570 MW </a:t>
            </a:r>
            <a:r>
              <a:rPr lang="en-US" sz="1200" dirty="0">
                <a:solidFill>
                  <a:srgbClr val="C00000"/>
                </a:solidFill>
                <a:latin typeface="Arial" panose="020B0604020202020204"/>
              </a:rPr>
              <a:t>(Winyah 1+2)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B56B10C-C6DE-45C2-9BFB-DB48EDD58772}"/>
              </a:ext>
            </a:extLst>
          </p:cNvPr>
          <p:cNvCxnSpPr>
            <a:cxnSpLocks/>
            <a:stCxn id="138" idx="0"/>
          </p:cNvCxnSpPr>
          <p:nvPr/>
        </p:nvCxnSpPr>
        <p:spPr>
          <a:xfrm flipV="1">
            <a:off x="4664524" y="5055916"/>
            <a:ext cx="0" cy="628307"/>
          </a:xfrm>
          <a:prstGeom prst="line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AE305E2B-6287-4DFD-ACB3-91A8E3B657E6}"/>
              </a:ext>
            </a:extLst>
          </p:cNvPr>
          <p:cNvSpPr txBox="1"/>
          <p:nvPr/>
        </p:nvSpPr>
        <p:spPr>
          <a:xfrm>
            <a:off x="4363605" y="4565195"/>
            <a:ext cx="257650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+ 549 MW </a:t>
            </a:r>
            <a:r>
              <a:rPr lang="en-US" sz="1200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(CCGT)</a:t>
            </a:r>
          </a:p>
          <a:p>
            <a:pPr>
              <a:spcAft>
                <a:spcPts val="300"/>
              </a:spcAft>
            </a:pPr>
            <a:r>
              <a:rPr lang="en-US" sz="1200" b="1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+ 50 MW</a:t>
            </a:r>
            <a:r>
              <a:rPr lang="en-US" sz="1200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 (peaker @ Winyah)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BCD3C8E-F661-4045-837B-7CA290F3646C}"/>
              </a:ext>
            </a:extLst>
          </p:cNvPr>
          <p:cNvCxnSpPr>
            <a:cxnSpLocks/>
          </p:cNvCxnSpPr>
          <p:nvPr/>
        </p:nvCxnSpPr>
        <p:spPr>
          <a:xfrm>
            <a:off x="4667250" y="6105525"/>
            <a:ext cx="0" cy="132132"/>
          </a:xfrm>
          <a:prstGeom prst="line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50A0B72-F70D-4991-A85F-03996BCE82BD}"/>
              </a:ext>
            </a:extLst>
          </p:cNvPr>
          <p:cNvCxnSpPr>
            <a:cxnSpLocks/>
          </p:cNvCxnSpPr>
          <p:nvPr/>
        </p:nvCxnSpPr>
        <p:spPr>
          <a:xfrm>
            <a:off x="3133725" y="5880735"/>
            <a:ext cx="0" cy="361950"/>
          </a:xfrm>
          <a:prstGeom prst="line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ight Brace 137">
            <a:extLst>
              <a:ext uri="{FF2B5EF4-FFF2-40B4-BE49-F238E27FC236}">
                <a16:creationId xmlns:a16="http://schemas.microsoft.com/office/drawing/2014/main" id="{0E19E9F8-4DCD-4B2B-98A6-DE4032DCA542}"/>
              </a:ext>
            </a:extLst>
          </p:cNvPr>
          <p:cNvSpPr/>
          <p:nvPr/>
        </p:nvSpPr>
        <p:spPr>
          <a:xfrm rot="16200000">
            <a:off x="5180409" y="5044855"/>
            <a:ext cx="123482" cy="1155253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4E6E"/>
              </a:solidFill>
              <a:latin typeface="Arial" panose="020B0604020202020204"/>
            </a:endParaRP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760BA51-CC1D-4731-AAF6-B4951607028E}"/>
              </a:ext>
            </a:extLst>
          </p:cNvPr>
          <p:cNvCxnSpPr>
            <a:cxnSpLocks/>
          </p:cNvCxnSpPr>
          <p:nvPr/>
        </p:nvCxnSpPr>
        <p:spPr>
          <a:xfrm flipV="1">
            <a:off x="5251676" y="5468002"/>
            <a:ext cx="0" cy="92739"/>
          </a:xfrm>
          <a:prstGeom prst="line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6BABB24E-E606-408B-AAC4-2CA329C98351}"/>
              </a:ext>
            </a:extLst>
          </p:cNvPr>
          <p:cNvSpPr txBox="1"/>
          <p:nvPr/>
        </p:nvSpPr>
        <p:spPr>
          <a:xfrm>
            <a:off x="4918716" y="5153205"/>
            <a:ext cx="1800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+ 500 MW </a:t>
            </a:r>
            <a:r>
              <a:rPr lang="en-US" sz="1200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(Solar PPAs)</a:t>
            </a:r>
          </a:p>
        </p:txBody>
      </p:sp>
      <p:sp>
        <p:nvSpPr>
          <p:cNvPr id="154" name="Right Brace 153">
            <a:extLst>
              <a:ext uri="{FF2B5EF4-FFF2-40B4-BE49-F238E27FC236}">
                <a16:creationId xmlns:a16="http://schemas.microsoft.com/office/drawing/2014/main" id="{23CD3122-325F-4213-A517-FE7BEA986D77}"/>
              </a:ext>
            </a:extLst>
          </p:cNvPr>
          <p:cNvSpPr/>
          <p:nvPr/>
        </p:nvSpPr>
        <p:spPr>
          <a:xfrm rot="16200000">
            <a:off x="8026496" y="4432855"/>
            <a:ext cx="206186" cy="2276475"/>
          </a:xfrm>
          <a:prstGeom prst="rightBrace">
            <a:avLst>
              <a:gd name="adj1" fmla="val 0"/>
              <a:gd name="adj2" fmla="val 5836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4E6E"/>
              </a:solidFill>
              <a:latin typeface="Arial" panose="020B0604020202020204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5A7EADE-B0B9-45A9-A6D7-6CB69B0BB768}"/>
              </a:ext>
            </a:extLst>
          </p:cNvPr>
          <p:cNvCxnSpPr>
            <a:cxnSpLocks/>
          </p:cNvCxnSpPr>
          <p:nvPr/>
        </p:nvCxnSpPr>
        <p:spPr>
          <a:xfrm flipV="1">
            <a:off x="8329610" y="5352317"/>
            <a:ext cx="0" cy="115682"/>
          </a:xfrm>
          <a:prstGeom prst="line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8D15621E-0495-41D0-B384-ADEA05FBECDD}"/>
              </a:ext>
            </a:extLst>
          </p:cNvPr>
          <p:cNvSpPr txBox="1"/>
          <p:nvPr/>
        </p:nvSpPr>
        <p:spPr>
          <a:xfrm>
            <a:off x="7732018" y="4838643"/>
            <a:ext cx="257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+ 40-390 MW </a:t>
            </a:r>
            <a:r>
              <a:rPr lang="en-US" sz="1200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(Contracted capacity with existing CCGTs in the region)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21213C-A683-4C1A-9153-0982743A8F55}"/>
              </a:ext>
            </a:extLst>
          </p:cNvPr>
          <p:cNvSpPr txBox="1"/>
          <p:nvPr/>
        </p:nvSpPr>
        <p:spPr>
          <a:xfrm>
            <a:off x="3245625" y="5866705"/>
            <a:ext cx="57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rgbClr val="034E6E"/>
                </a:solidFill>
                <a:latin typeface="Arial" panose="020B0604020202020204"/>
              </a:rPr>
              <a:t>2024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064C77-8B2D-431A-A364-CE9CF2D0B50A}"/>
              </a:ext>
            </a:extLst>
          </p:cNvPr>
          <p:cNvSpPr txBox="1"/>
          <p:nvPr/>
        </p:nvSpPr>
        <p:spPr>
          <a:xfrm>
            <a:off x="4371612" y="5860854"/>
            <a:ext cx="57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rgbClr val="034E6E"/>
                </a:solidFill>
                <a:latin typeface="Arial" panose="020B0604020202020204"/>
              </a:rPr>
              <a:t>2027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184299-A72D-4190-A556-E8800329BA8E}"/>
              </a:ext>
            </a:extLst>
          </p:cNvPr>
          <p:cNvSpPr txBox="1"/>
          <p:nvPr/>
        </p:nvSpPr>
        <p:spPr>
          <a:xfrm>
            <a:off x="5530414" y="5850552"/>
            <a:ext cx="57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rgbClr val="034E6E"/>
                </a:solidFill>
                <a:latin typeface="Arial" panose="020B0604020202020204"/>
              </a:rPr>
              <a:t>2030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302EB52-AF8F-49FA-A6D2-FEF9CB40A739}"/>
              </a:ext>
            </a:extLst>
          </p:cNvPr>
          <p:cNvSpPr txBox="1"/>
          <p:nvPr/>
        </p:nvSpPr>
        <p:spPr>
          <a:xfrm>
            <a:off x="6708329" y="5857877"/>
            <a:ext cx="57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rgbClr val="034E6E"/>
                </a:solidFill>
                <a:latin typeface="Arial" panose="020B0604020202020204"/>
              </a:rPr>
              <a:t>2033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08543E-A778-477F-BFE4-8CF821F32776}"/>
              </a:ext>
            </a:extLst>
          </p:cNvPr>
          <p:cNvSpPr txBox="1"/>
          <p:nvPr/>
        </p:nvSpPr>
        <p:spPr>
          <a:xfrm>
            <a:off x="7841805" y="5857877"/>
            <a:ext cx="57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rgbClr val="034E6E"/>
                </a:solidFill>
                <a:latin typeface="Arial" panose="020B0604020202020204"/>
              </a:rPr>
              <a:t>2036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469DBA-CA1C-4B3B-9EC1-CA7B1B4F4555}"/>
              </a:ext>
            </a:extLst>
          </p:cNvPr>
          <p:cNvSpPr txBox="1"/>
          <p:nvPr/>
        </p:nvSpPr>
        <p:spPr>
          <a:xfrm>
            <a:off x="2464357" y="5877308"/>
            <a:ext cx="57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rgbClr val="034E6E"/>
                </a:solidFill>
                <a:latin typeface="Arial" panose="020B0604020202020204"/>
              </a:rPr>
              <a:t>2022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51692E-1822-48A1-BD36-2920799DC44D}"/>
              </a:ext>
            </a:extLst>
          </p:cNvPr>
          <p:cNvSpPr txBox="1"/>
          <p:nvPr/>
        </p:nvSpPr>
        <p:spPr>
          <a:xfrm>
            <a:off x="6899751" y="4345848"/>
            <a:ext cx="310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A1978">
                    <a:lumMod val="40000"/>
                    <a:lumOff val="60000"/>
                  </a:srgbClr>
                </a:solidFill>
                <a:latin typeface="Arial" panose="020B0604020202020204"/>
              </a:rPr>
              <a:t>Total Additions: 2,449 MW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AD0EA15-10A5-4CA5-81CE-484A27FBA431}"/>
              </a:ext>
            </a:extLst>
          </p:cNvPr>
          <p:cNvSpPr txBox="1"/>
          <p:nvPr/>
        </p:nvSpPr>
        <p:spPr>
          <a:xfrm>
            <a:off x="6597237" y="6145937"/>
            <a:ext cx="341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Arial" panose="020B0604020202020204"/>
              </a:rPr>
              <a:t>Total Retirements: 1,150 MW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4B29873F-99FE-41CA-8F49-747D021ECC35}"/>
              </a:ext>
            </a:extLst>
          </p:cNvPr>
          <p:cNvSpPr txBox="1">
            <a:spLocks/>
          </p:cNvSpPr>
          <p:nvPr/>
        </p:nvSpPr>
        <p:spPr>
          <a:xfrm>
            <a:off x="889435" y="84963"/>
            <a:ext cx="10260729" cy="83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Proposed Santee Cooper Generation Mix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7" name="Slide Number Placeholder 2">
            <a:extLst>
              <a:ext uri="{FF2B5EF4-FFF2-40B4-BE49-F238E27FC236}">
                <a16:creationId xmlns:a16="http://schemas.microsoft.com/office/drawing/2014/main" id="{B0038370-C19D-46CC-9EF0-D1312ACC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7186" y="6349067"/>
            <a:ext cx="2743200" cy="365125"/>
          </a:xfrm>
        </p:spPr>
        <p:txBody>
          <a:bodyPr/>
          <a:lstStyle/>
          <a:p>
            <a:fld id="{E8E15384-A81F-4414-9A7C-0EDDE98170A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75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810E5-3134-4D25-BDCA-C8447956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20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Management Proposal — Dominion Energy</a:t>
            </a:r>
            <a:endParaRPr lang="en-US" b="1" dirty="0"/>
          </a:p>
        </p:txBody>
      </p:sp>
      <p:pic>
        <p:nvPicPr>
          <p:cNvPr id="2052" name="Picture 4" descr="Image result for dominion energy">
            <a:extLst>
              <a:ext uri="{FF2B5EF4-FFF2-40B4-BE49-F238E27FC236}">
                <a16:creationId xmlns:a16="http://schemas.microsoft.com/office/drawing/2014/main" id="{4EF6700D-3A14-4084-BDC7-6BBA90EC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79" y="3848708"/>
            <a:ext cx="2890021" cy="17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82497-67D3-4214-BABD-72DEB866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85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E4488-914E-4835-8E8F-7F0299FF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Key Terms of Dominion Management Proposal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E3363C-C790-4401-84FD-6FCD3946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ctr"/>
            <a:r>
              <a:rPr lang="en-US" dirty="0"/>
              <a:t>Dominion would place three of its executives as senior managers at Santee Cooper (and would consider placing one as CEO) </a:t>
            </a:r>
          </a:p>
          <a:p>
            <a:pPr lvl="0" fontAlgn="ctr"/>
            <a:r>
              <a:rPr lang="en-US" dirty="0"/>
              <a:t>Dominion would not charge a management fee; it would only be reimbursed for its costs</a:t>
            </a:r>
          </a:p>
          <a:p>
            <a:pPr lvl="0" fontAlgn="ctr"/>
            <a:r>
              <a:rPr lang="en-US" dirty="0"/>
              <a:t>Dominion would seek mutual cost savings through synergies with Santee Cooper</a:t>
            </a:r>
          </a:p>
          <a:p>
            <a:pPr lvl="0" fontAlgn="ctr"/>
            <a:r>
              <a:rPr lang="en-US" dirty="0"/>
              <a:t>Term: 10 years, with an option to terminate upon a change of control of either party</a:t>
            </a:r>
          </a:p>
          <a:p>
            <a:pPr lvl="0" fontAlgn="ctr"/>
            <a:r>
              <a:rPr lang="en-US" dirty="0"/>
              <a:t>Dominion executive to be Santee Cooper’s primary point of contact for Central</a:t>
            </a:r>
          </a:p>
          <a:p>
            <a:pPr lvl="0" fontAlgn="ctr"/>
            <a:r>
              <a:rPr lang="en-US" dirty="0"/>
              <a:t>Benefits may not be realized without additional legislative reform at Santee Cooper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31A15F5-C28E-48FF-8A26-EADDBD44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7186" y="6349067"/>
            <a:ext cx="2743200" cy="365125"/>
          </a:xfrm>
        </p:spPr>
        <p:txBody>
          <a:bodyPr/>
          <a:lstStyle/>
          <a:p>
            <a:fld id="{E8E15384-A81F-4414-9A7C-0EDDE98170A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15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E4488-914E-4835-8E8F-7F0299FF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Financial Overview of Dominion Management Proposal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E3363C-C790-4401-84FD-6FCD3946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 market capitalization of approximately $70 Billion, representing one of the largest publicly traded utilities globally</a:t>
            </a:r>
          </a:p>
          <a:p>
            <a:r>
              <a:rPr lang="en-US" dirty="0"/>
              <a:t>Credit Ratings</a:t>
            </a:r>
          </a:p>
          <a:p>
            <a:pPr lvl="1"/>
            <a:r>
              <a:rPr lang="en-US" dirty="0" err="1"/>
              <a:t>HoldCo</a:t>
            </a:r>
            <a:r>
              <a:rPr lang="en-US" dirty="0"/>
              <a:t>: BBB+/Baa2 </a:t>
            </a:r>
          </a:p>
          <a:p>
            <a:r>
              <a:rPr lang="en-US" dirty="0"/>
              <a:t>Assumes Reform Plan implemented as proposed by Santee Cooper</a:t>
            </a:r>
          </a:p>
          <a:p>
            <a:r>
              <a:rPr lang="en-US" dirty="0"/>
              <a:t>Proposed incremental joint cost savings to benefit Santee Cooper customers</a:t>
            </a:r>
          </a:p>
          <a:p>
            <a:pPr lvl="1"/>
            <a:r>
              <a:rPr lang="en-US" dirty="0"/>
              <a:t>Operating synergies and partnerships</a:t>
            </a:r>
          </a:p>
          <a:p>
            <a:r>
              <a:rPr lang="en-US" dirty="0"/>
              <a:t>Only recovery of placed employee costs; no other management fees</a:t>
            </a:r>
          </a:p>
          <a:p>
            <a:r>
              <a:rPr lang="en-US" dirty="0"/>
              <a:t>No payment to the State beyond Santee Cooper’s current practices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31A15F5-C28E-48FF-8A26-EADDBD44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7186" y="6349067"/>
            <a:ext cx="2743200" cy="365125"/>
          </a:xfrm>
        </p:spPr>
        <p:txBody>
          <a:bodyPr/>
          <a:lstStyle/>
          <a:p>
            <a:fld id="{E8E15384-A81F-4414-9A7C-0EDDE98170A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46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810E5-3134-4D25-BDCA-C8447956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20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Bid for Sale — NextEra Energy</a:t>
            </a:r>
            <a:endParaRPr lang="en-US" b="1" dirty="0"/>
          </a:p>
        </p:txBody>
      </p:sp>
      <p:pic>
        <p:nvPicPr>
          <p:cNvPr id="5" name="Picture 2" descr="Image result for nextera">
            <a:extLst>
              <a:ext uri="{FF2B5EF4-FFF2-40B4-BE49-F238E27FC236}">
                <a16:creationId xmlns:a16="http://schemas.microsoft.com/office/drawing/2014/main" id="{B537A4F1-0D2B-42DB-8E06-5D0449841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0677" r="4665" b="21428"/>
          <a:stretch/>
        </p:blipFill>
        <p:spPr bwMode="auto">
          <a:xfrm>
            <a:off x="4813478" y="4038171"/>
            <a:ext cx="2565043" cy="111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EFC48-4185-4FA0-9085-F1E6D54C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8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9C735-6664-4E01-89FD-186C3EFC6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1472" y="1085850"/>
            <a:ext cx="8432293" cy="18478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Defeases 100% of debt at closing and covers all defeasance costs</a:t>
            </a:r>
          </a:p>
          <a:p>
            <a:r>
              <a:rPr lang="en-US" dirty="0"/>
              <a:t>Provides payment to State and allows the State to keep Santee Cooper balance sheet cash to cover estimated liabilities left behind</a:t>
            </a:r>
          </a:p>
          <a:p>
            <a:r>
              <a:rPr lang="en-US" dirty="0"/>
              <a:t>Offers solution to Cook litigation and additional credits for ratepayers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A7F8EE-D6FD-4340-AC89-1D29A18A4A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60852" y="2693374"/>
          <a:ext cx="8342913" cy="3740751"/>
        </p:xfrm>
        <a:graphic>
          <a:graphicData uri="http://schemas.openxmlformats.org/drawingml/2006/table">
            <a:tbl>
              <a:tblPr firstRow="1" firstCol="1" bandRow="1"/>
              <a:tblGrid>
                <a:gridCol w="1565732">
                  <a:extLst>
                    <a:ext uri="{9D8B030D-6E8A-4147-A177-3AD203B41FA5}">
                      <a16:colId xmlns:a16="http://schemas.microsoft.com/office/drawing/2014/main" val="3693705716"/>
                    </a:ext>
                  </a:extLst>
                </a:gridCol>
                <a:gridCol w="902707">
                  <a:extLst>
                    <a:ext uri="{9D8B030D-6E8A-4147-A177-3AD203B41FA5}">
                      <a16:colId xmlns:a16="http://schemas.microsoft.com/office/drawing/2014/main" val="768473868"/>
                    </a:ext>
                  </a:extLst>
                </a:gridCol>
                <a:gridCol w="1978974">
                  <a:extLst>
                    <a:ext uri="{9D8B030D-6E8A-4147-A177-3AD203B41FA5}">
                      <a16:colId xmlns:a16="http://schemas.microsoft.com/office/drawing/2014/main" val="2336077142"/>
                    </a:ext>
                  </a:extLst>
                </a:gridCol>
                <a:gridCol w="909132">
                  <a:extLst>
                    <a:ext uri="{9D8B030D-6E8A-4147-A177-3AD203B41FA5}">
                      <a16:colId xmlns:a16="http://schemas.microsoft.com/office/drawing/2014/main" val="391882619"/>
                    </a:ext>
                  </a:extLst>
                </a:gridCol>
                <a:gridCol w="1994586">
                  <a:extLst>
                    <a:ext uri="{9D8B030D-6E8A-4147-A177-3AD203B41FA5}">
                      <a16:colId xmlns:a16="http://schemas.microsoft.com/office/drawing/2014/main" val="81829876"/>
                    </a:ext>
                  </a:extLst>
                </a:gridCol>
                <a:gridCol w="991782">
                  <a:extLst>
                    <a:ext uri="{9D8B030D-6E8A-4147-A177-3AD203B41FA5}">
                      <a16:colId xmlns:a16="http://schemas.microsoft.com/office/drawing/2014/main" val="2324401913"/>
                    </a:ext>
                  </a:extLst>
                </a:gridCol>
              </a:tblGrid>
              <a:tr h="291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Sources of Funds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millions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SCP&amp;L Capitalization 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millions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Uses of Funds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millions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11876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NextEra Cash Contribution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5,410.3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SCP&amp;L Equity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2,929.5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Santee Cooper Bonds Outstanding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6,553.1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42000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Corporate Bonds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2,720.5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SCP&amp;L Debt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34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2,720.5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34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Santee Cooper Commercial Paper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306.2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8749"/>
                  </a:ext>
                </a:extLst>
              </a:tr>
              <a:tr h="291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Securitization Bonds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1,330.8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SCP&amp;L Rate Base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34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5,650.0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Debt Defeasance Penalties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1,046.2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089285"/>
                  </a:ext>
                </a:extLst>
              </a:tr>
              <a:tr h="265867"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Payment to State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500.0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439459"/>
                  </a:ext>
                </a:extLst>
              </a:tr>
              <a:tr h="265867"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Funding of Escrow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482951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Reimbursement of Transaction Costs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15.0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648356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Customer Refunds &amp; Credits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34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941.0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34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128935"/>
                  </a:ext>
                </a:extLst>
              </a:tr>
              <a:tr h="265867"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for Cook litigation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34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541.0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91086"/>
                  </a:ext>
                </a:extLst>
              </a:tr>
              <a:tr h="265867"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for all ratepayers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400.0 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896637"/>
                  </a:ext>
                </a:extLst>
              </a:tr>
              <a:tr h="152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9,461.5 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5,650.0 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9,461.5 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50558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14972B4-4AD2-4D9D-B050-BB0AF25BA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559" y="160351"/>
            <a:ext cx="10563497" cy="8302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Key Terms of NextEra Bid for Sale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97AABC3-E49A-4F70-82FB-9CD3C67B1B22}"/>
              </a:ext>
            </a:extLst>
          </p:cNvPr>
          <p:cNvSpPr txBox="1">
            <a:spLocks/>
          </p:cNvSpPr>
          <p:nvPr/>
        </p:nvSpPr>
        <p:spPr>
          <a:xfrm>
            <a:off x="8677186" y="63490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15384-A81F-4414-9A7C-0EDDE98170A8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72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6528-6537-4A31-93E3-0B589D6F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Key Terms of NextEra Bid for Sale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89AB28-D7D5-4CB1-9283-C060CFF9C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164672"/>
              </p:ext>
            </p:extLst>
          </p:nvPr>
        </p:nvGraphicFramePr>
        <p:xfrm>
          <a:off x="2272110" y="1540132"/>
          <a:ext cx="7647780" cy="510904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19855">
                  <a:extLst>
                    <a:ext uri="{9D8B030D-6E8A-4147-A177-3AD203B41FA5}">
                      <a16:colId xmlns:a16="http://schemas.microsoft.com/office/drawing/2014/main" val="3159129499"/>
                    </a:ext>
                  </a:extLst>
                </a:gridCol>
                <a:gridCol w="1438727">
                  <a:extLst>
                    <a:ext uri="{9D8B030D-6E8A-4147-A177-3AD203B41FA5}">
                      <a16:colId xmlns:a16="http://schemas.microsoft.com/office/drawing/2014/main" val="658902051"/>
                    </a:ext>
                  </a:extLst>
                </a:gridCol>
                <a:gridCol w="457777">
                  <a:extLst>
                    <a:ext uri="{9D8B030D-6E8A-4147-A177-3AD203B41FA5}">
                      <a16:colId xmlns:a16="http://schemas.microsoft.com/office/drawing/2014/main" val="1077169835"/>
                    </a:ext>
                  </a:extLst>
                </a:gridCol>
                <a:gridCol w="1802042">
                  <a:extLst>
                    <a:ext uri="{9D8B030D-6E8A-4147-A177-3AD203B41FA5}">
                      <a16:colId xmlns:a16="http://schemas.microsoft.com/office/drawing/2014/main" val="2488019003"/>
                    </a:ext>
                  </a:extLst>
                </a:gridCol>
                <a:gridCol w="1729379">
                  <a:extLst>
                    <a:ext uri="{9D8B030D-6E8A-4147-A177-3AD203B41FA5}">
                      <a16:colId xmlns:a16="http://schemas.microsoft.com/office/drawing/2014/main" val="2658538494"/>
                    </a:ext>
                  </a:extLst>
                </a:gridCol>
              </a:tblGrid>
              <a:tr h="19266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CONSIDERATION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CERTAIN KNOWN REMAINING LIABILITIES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381670"/>
                  </a:ext>
                </a:extLst>
              </a:tr>
              <a:tr h="20726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</a:rPr>
                        <a:t> Cash Consideration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Employee Benefits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21760"/>
                  </a:ext>
                </a:extLst>
              </a:tr>
              <a:tr h="192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$500mm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Pension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$309.7mm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229343"/>
                  </a:ext>
                </a:extLst>
              </a:tr>
              <a:tr h="192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Cash (post-closing escrow)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$100mm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OPEB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$186.7mm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737008"/>
                  </a:ext>
                </a:extLst>
              </a:tr>
              <a:tr h="192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Cash (expense reimbursement)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$15mm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SERP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$13.6mm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058530"/>
                  </a:ext>
                </a:extLst>
              </a:tr>
              <a:tr h="1926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$615mm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Accrued vacation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$14.4mm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7515765"/>
                  </a:ext>
                </a:extLst>
              </a:tr>
              <a:tr h="192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$525mm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884268"/>
                  </a:ext>
                </a:extLst>
              </a:tr>
              <a:tr h="19266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</a:rPr>
                        <a:t>Debt Repayment and Defeasance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920807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Defease</a:t>
                      </a:r>
                      <a:r>
                        <a:rPr lang="en-US" sz="1000" dirty="0">
                          <a:effectLst/>
                        </a:rPr>
                        <a:t>/repay long-term and short-term debt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$6.859B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60565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Defeasance and make-whole costs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$1.05B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81713"/>
                  </a:ext>
                </a:extLst>
              </a:tr>
              <a:tr h="1926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$7.909B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3874"/>
                  </a:ext>
                </a:extLst>
              </a:tr>
              <a:tr h="2185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449520"/>
                  </a:ext>
                </a:extLst>
              </a:tr>
              <a:tr h="192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effectLst/>
                        </a:rPr>
                        <a:t>Customer Rate Credits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925251"/>
                  </a:ext>
                </a:extLst>
              </a:tr>
              <a:tr h="192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 settle Cook litigation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$541mm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14412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 current wholesale and resale customers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$400mm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146702"/>
                  </a:ext>
                </a:extLst>
              </a:tr>
              <a:tr h="1926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 $941mm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250081"/>
                  </a:ext>
                </a:extLst>
              </a:tr>
              <a:tr h="1926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50207"/>
                  </a:ext>
                </a:extLst>
              </a:tr>
              <a:tr h="192662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TOTAL CONSIDERATION $9.4615B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68851"/>
                  </a:ext>
                </a:extLst>
              </a:tr>
              <a:tr h="192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97282"/>
                  </a:ext>
                </a:extLst>
              </a:tr>
              <a:tr h="207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CASH ON BALANCE SHEET**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39076"/>
                  </a:ext>
                </a:extLst>
              </a:tr>
              <a:tr h="5958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Non-nuclear cash on SC balance sheet to be retained by Santee Cooper/State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$485mm to 535mm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465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AE0EB-2111-4769-99D9-C969EFBB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65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E4488-914E-4835-8E8F-7F0299FF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Financial Overview of NextEra Bid for Sale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E3363C-C790-4401-84FD-6FCD3946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market capitalization of approximately $130 Billion, largest publicly traded utility globally</a:t>
            </a:r>
          </a:p>
          <a:p>
            <a:r>
              <a:rPr lang="en-US" dirty="0"/>
              <a:t>Credit ratings</a:t>
            </a:r>
          </a:p>
          <a:p>
            <a:pPr lvl="1"/>
            <a:r>
              <a:rPr lang="en-US" dirty="0" err="1"/>
              <a:t>HoldCo</a:t>
            </a:r>
            <a:r>
              <a:rPr lang="en-US" dirty="0"/>
              <a:t>: A-/Baa1</a:t>
            </a:r>
          </a:p>
          <a:p>
            <a:r>
              <a:rPr lang="en-US" dirty="0"/>
              <a:t>Approximately $1.1 Billion proceeds to the State to offset liabilities left behind</a:t>
            </a:r>
          </a:p>
          <a:p>
            <a:pPr lvl="1"/>
            <a:r>
              <a:rPr lang="en-US" dirty="0"/>
              <a:t>$600 Million payment to the State, $100 Million to be held in escrow</a:t>
            </a:r>
          </a:p>
          <a:p>
            <a:pPr lvl="1"/>
            <a:r>
              <a:rPr lang="en-US" dirty="0"/>
              <a:t>Approximately $500 Million of balance sheet cash to be provided to the State</a:t>
            </a:r>
          </a:p>
          <a:p>
            <a:pPr lvl="1"/>
            <a:r>
              <a:rPr lang="en-US" dirty="0"/>
              <a:t>$15 Million in transaction reimbursement to the State</a:t>
            </a:r>
          </a:p>
          <a:p>
            <a:r>
              <a:rPr lang="en-US" dirty="0"/>
              <a:t>Substantially all pre-closing liabilities to be left behind with the State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31A15F5-C28E-48FF-8A26-EADDBD44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7186" y="6349067"/>
            <a:ext cx="2743200" cy="365125"/>
          </a:xfrm>
        </p:spPr>
        <p:txBody>
          <a:bodyPr/>
          <a:lstStyle/>
          <a:p>
            <a:fld id="{E8E15384-A81F-4414-9A7C-0EDDE98170A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22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A3850-D4B1-4C39-AFE3-BB7FED1F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88" y="28576"/>
            <a:ext cx="10587824" cy="102210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Projected NextEra Rates Under Bid for Sale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1B12D2-E92B-4B36-A372-906745206CAB}"/>
              </a:ext>
            </a:extLst>
          </p:cNvPr>
          <p:cNvSpPr txBox="1">
            <a:spLocks/>
          </p:cNvSpPr>
          <p:nvPr/>
        </p:nvSpPr>
        <p:spPr>
          <a:xfrm>
            <a:off x="838200" y="1105231"/>
            <a:ext cx="9419380" cy="1976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63D64B-64AC-4BDB-B9FB-6FE0762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7186" y="6349067"/>
            <a:ext cx="2743200" cy="365125"/>
          </a:xfrm>
        </p:spPr>
        <p:txBody>
          <a:bodyPr/>
          <a:lstStyle/>
          <a:p>
            <a:fld id="{E8E15384-A81F-4414-9A7C-0EDDE98170A8}" type="slidenum">
              <a:rPr lang="en-US" smtClean="0"/>
              <a:t>28</a:t>
            </a:fld>
            <a:endParaRPr lang="en-US" dirty="0"/>
          </a:p>
        </p:txBody>
      </p:sp>
      <p:pic>
        <p:nvPicPr>
          <p:cNvPr id="1028" name="Picture 1" descr="image001">
            <a:extLst>
              <a:ext uri="{FF2B5EF4-FFF2-40B4-BE49-F238E27FC236}">
                <a16:creationId xmlns:a16="http://schemas.microsoft.com/office/drawing/2014/main" id="{35EA6B37-B20D-4EC8-A176-9B834834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72" y="1185607"/>
            <a:ext cx="9830656" cy="507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597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AA1A-F2A6-4922-8B6E-4CF1B877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26" y="287382"/>
            <a:ext cx="10260729" cy="83024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Any Bid for Sale Faces Structural Hurdles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55450-FB53-4260-808D-147F77FD2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1524000"/>
            <a:ext cx="3886200" cy="4693920"/>
          </a:xfrm>
        </p:spPr>
        <p:txBody>
          <a:bodyPr anchor="ctr">
            <a:normAutofit fontScale="775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/>
              <a:t>Sale Bidders face a “hill” of additional costs to </a:t>
            </a:r>
            <a:r>
              <a:rPr lang="en-US" dirty="0">
                <a:solidFill>
                  <a:schemeClr val="accent2"/>
                </a:solidFill>
              </a:rPr>
              <a:t>ratepayers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the State.</a:t>
            </a:r>
          </a:p>
          <a:p>
            <a:pPr>
              <a:spcAft>
                <a:spcPts val="1800"/>
              </a:spcAft>
            </a:pPr>
            <a:r>
              <a:rPr lang="en-US" dirty="0"/>
              <a:t>Structural differences between publicly-owned utilities and investor-owned utilities create ~$3.7 billion in costs.</a:t>
            </a:r>
          </a:p>
          <a:p>
            <a:pPr>
              <a:spcAft>
                <a:spcPts val="1800"/>
              </a:spcAft>
            </a:pPr>
            <a:r>
              <a:rPr lang="en-US" dirty="0"/>
              <a:t>Liabilities triggered by the sale amount to $1.6 billion in costs to be settled at closing.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accent2"/>
                </a:solidFill>
              </a:rPr>
              <a:t>Overcoming the hill is critical to delivering value in a sale…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B6A34-4DB8-46E8-A7DE-8026EAB1BDD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2" y="1143000"/>
            <a:ext cx="4882392" cy="507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phic 5" descr="Hike">
            <a:extLst>
              <a:ext uri="{FF2B5EF4-FFF2-40B4-BE49-F238E27FC236}">
                <a16:creationId xmlns:a16="http://schemas.microsoft.com/office/drawing/2014/main" id="{B7C6288E-40A3-4B11-B21D-1279E551C5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72200" y="1378617"/>
            <a:ext cx="1034416" cy="103441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3120D7-0B4C-411A-BC0B-BEFFDD7FDE9E}"/>
              </a:ext>
            </a:extLst>
          </p:cNvPr>
          <p:cNvCxnSpPr>
            <a:cxnSpLocks/>
          </p:cNvCxnSpPr>
          <p:nvPr/>
        </p:nvCxnSpPr>
        <p:spPr>
          <a:xfrm flipV="1">
            <a:off x="5638800" y="2438401"/>
            <a:ext cx="685800" cy="457201"/>
          </a:xfrm>
          <a:prstGeom prst="straightConnector1">
            <a:avLst/>
          </a:prstGeom>
          <a:ln w="28575">
            <a:solidFill>
              <a:srgbClr val="0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AF408B-2A70-4AD7-B6F6-60987DA09C55}"/>
              </a:ext>
            </a:extLst>
          </p:cNvPr>
          <p:cNvCxnSpPr>
            <a:cxnSpLocks/>
          </p:cNvCxnSpPr>
          <p:nvPr/>
        </p:nvCxnSpPr>
        <p:spPr>
          <a:xfrm flipV="1">
            <a:off x="7016116" y="1600201"/>
            <a:ext cx="680084" cy="457201"/>
          </a:xfrm>
          <a:prstGeom prst="straightConnector1">
            <a:avLst/>
          </a:prstGeom>
          <a:ln w="28575">
            <a:solidFill>
              <a:srgbClr val="0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205FA4B-61F5-4D7C-8C15-D3EBDF7C0C8B}"/>
              </a:ext>
            </a:extLst>
          </p:cNvPr>
          <p:cNvSpPr txBox="1">
            <a:spLocks/>
          </p:cNvSpPr>
          <p:nvPr/>
        </p:nvSpPr>
        <p:spPr>
          <a:xfrm>
            <a:off x="8677186" y="63490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15384-A81F-4414-9A7C-0EDDE98170A8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7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A18A-0545-49BD-A28C-3EB19801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8B3D6-DCAE-4B3B-8DE9-E02FEF33D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Overview of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Evaluating Rate Projections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Santee Cooper Reform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Proposal – Dominion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Bid for Sale – NextEra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Potential Benefits and Additional Considerations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555AE-6E7A-4E4E-B609-C7B33E41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61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9C735-6664-4E01-89FD-186C3EFC6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1472" y="1143000"/>
            <a:ext cx="8449056" cy="114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NextEra Bid for Sale successfully climbs the “hill” of an IOU transition…</a:t>
            </a:r>
          </a:p>
          <a:p>
            <a:pPr marL="798513" indent="-336550">
              <a:buSzPct val="125000"/>
              <a:buFont typeface="Wingdings" panose="05000000000000000000" pitchFamily="2" charset="2"/>
              <a:buChar char="ü"/>
            </a:pPr>
            <a:r>
              <a:rPr lang="en-US" dirty="0"/>
              <a:t>Limited increase in projected rates vs. Santee Cooper Reform Plan</a:t>
            </a:r>
          </a:p>
          <a:p>
            <a:pPr marL="798513" indent="-336550">
              <a:buSzPct val="125000"/>
              <a:buFont typeface="Wingdings" panose="05000000000000000000" pitchFamily="2" charset="2"/>
              <a:buChar char="ü"/>
            </a:pPr>
            <a:r>
              <a:rPr lang="en-US" dirty="0"/>
              <a:t>Provides funds to cover additional liabilities to the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E8A14-98A9-4BF5-BE09-095D756F7904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98" y="2783365"/>
            <a:ext cx="8535103" cy="35772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49FFEF-35AE-43CB-B00E-A800336D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17" y="247700"/>
            <a:ext cx="10563497" cy="8302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NextEra Bid for Sale Addresses Structural Hurdles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6D0CB-EB59-485E-8F21-187BA0E036CB}"/>
              </a:ext>
            </a:extLst>
          </p:cNvPr>
          <p:cNvSpPr/>
          <p:nvPr/>
        </p:nvSpPr>
        <p:spPr>
          <a:xfrm>
            <a:off x="11495314" y="647180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8E15384-A81F-4414-9A7C-0EDDE98170A8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8918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E7C3DC-6F4D-4F27-B807-32A99C82E2C2}"/>
              </a:ext>
            </a:extLst>
          </p:cNvPr>
          <p:cNvSpPr/>
          <p:nvPr/>
        </p:nvSpPr>
        <p:spPr>
          <a:xfrm>
            <a:off x="1600200" y="2025138"/>
            <a:ext cx="4419600" cy="303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Installed Capacity (MW)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C0F52-3039-49E8-862A-091FDD1C9CEF}"/>
              </a:ext>
            </a:extLst>
          </p:cNvPr>
          <p:cNvSpPr/>
          <p:nvPr/>
        </p:nvSpPr>
        <p:spPr>
          <a:xfrm>
            <a:off x="6172200" y="2025138"/>
            <a:ext cx="4419600" cy="303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Energy Mix (GWh)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F82F83-E599-4442-A008-7E5115EBDE7E}"/>
              </a:ext>
            </a:extLst>
          </p:cNvPr>
          <p:cNvSpPr txBox="1">
            <a:spLocks/>
          </p:cNvSpPr>
          <p:nvPr/>
        </p:nvSpPr>
        <p:spPr>
          <a:xfrm>
            <a:off x="1600200" y="925487"/>
            <a:ext cx="8991600" cy="1095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Char char="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37360" indent="-27432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NextEra modernizes generation mix through: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Accelerated retirement of the Winyah coal station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Early, large addition of CCGT in Fairfield County, plus solar and battery storage additions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C39B1B-0B12-4AD0-BB83-ACC7710E4079}"/>
              </a:ext>
            </a:extLst>
          </p:cNvPr>
          <p:cNvCxnSpPr>
            <a:cxnSpLocks/>
          </p:cNvCxnSpPr>
          <p:nvPr/>
        </p:nvCxnSpPr>
        <p:spPr>
          <a:xfrm>
            <a:off x="2000250" y="5553075"/>
            <a:ext cx="8439150" cy="0"/>
          </a:xfrm>
          <a:prstGeom prst="straightConnector1">
            <a:avLst/>
          </a:prstGeom>
          <a:ln w="285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5601B1-023B-405F-83C6-C68AA8EC54EA}"/>
              </a:ext>
            </a:extLst>
          </p:cNvPr>
          <p:cNvCxnSpPr/>
          <p:nvPr/>
        </p:nvCxnSpPr>
        <p:spPr>
          <a:xfrm>
            <a:off x="2000250" y="5362575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018AC1-F7B2-45FE-B6AE-84BD8EDD8B20}"/>
              </a:ext>
            </a:extLst>
          </p:cNvPr>
          <p:cNvSpPr txBox="1"/>
          <p:nvPr/>
        </p:nvSpPr>
        <p:spPr>
          <a:xfrm>
            <a:off x="1399202" y="5604997"/>
            <a:ext cx="75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4C7464-B3E7-4C08-8426-390AEC7E5595}"/>
              </a:ext>
            </a:extLst>
          </p:cNvPr>
          <p:cNvSpPr txBox="1"/>
          <p:nvPr/>
        </p:nvSpPr>
        <p:spPr>
          <a:xfrm>
            <a:off x="9097634" y="5600739"/>
            <a:ext cx="841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2039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A5B131-8D01-48C0-93BA-C2462ECFF3BB}"/>
              </a:ext>
            </a:extLst>
          </p:cNvPr>
          <p:cNvCxnSpPr>
            <a:cxnSpLocks/>
          </p:cNvCxnSpPr>
          <p:nvPr/>
        </p:nvCxnSpPr>
        <p:spPr>
          <a:xfrm>
            <a:off x="2752725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2517AC-C59E-4CC1-BF68-291DA3E596EE}"/>
              </a:ext>
            </a:extLst>
          </p:cNvPr>
          <p:cNvCxnSpPr/>
          <p:nvPr/>
        </p:nvCxnSpPr>
        <p:spPr>
          <a:xfrm>
            <a:off x="6210300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51F853-6945-4DD6-95AC-EF4AF8A982C0}"/>
              </a:ext>
            </a:extLst>
          </p:cNvPr>
          <p:cNvCxnSpPr/>
          <p:nvPr/>
        </p:nvCxnSpPr>
        <p:spPr>
          <a:xfrm>
            <a:off x="3895725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7C2067-1EFE-449A-9DF4-149482EBBA34}"/>
              </a:ext>
            </a:extLst>
          </p:cNvPr>
          <p:cNvCxnSpPr/>
          <p:nvPr/>
        </p:nvCxnSpPr>
        <p:spPr>
          <a:xfrm>
            <a:off x="4295775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9F052F5-32A4-46CF-B6D9-F4D756A6E3C7}"/>
              </a:ext>
            </a:extLst>
          </p:cNvPr>
          <p:cNvCxnSpPr/>
          <p:nvPr/>
        </p:nvCxnSpPr>
        <p:spPr>
          <a:xfrm>
            <a:off x="3524250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44B7D3-5067-41A8-89DA-49ACD0599B91}"/>
              </a:ext>
            </a:extLst>
          </p:cNvPr>
          <p:cNvCxnSpPr>
            <a:cxnSpLocks/>
          </p:cNvCxnSpPr>
          <p:nvPr/>
        </p:nvCxnSpPr>
        <p:spPr>
          <a:xfrm>
            <a:off x="3133724" y="5476875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6B4A49-923D-4FBB-977E-747DB2A84C37}"/>
              </a:ext>
            </a:extLst>
          </p:cNvPr>
          <p:cNvCxnSpPr/>
          <p:nvPr/>
        </p:nvCxnSpPr>
        <p:spPr>
          <a:xfrm>
            <a:off x="2377662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9609C3-388F-4A58-BEEE-0A68726A957C}"/>
              </a:ext>
            </a:extLst>
          </p:cNvPr>
          <p:cNvCxnSpPr/>
          <p:nvPr/>
        </p:nvCxnSpPr>
        <p:spPr>
          <a:xfrm>
            <a:off x="5448300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F6BAED-A4C9-47F5-93BB-A30D2E6C82F4}"/>
              </a:ext>
            </a:extLst>
          </p:cNvPr>
          <p:cNvCxnSpPr/>
          <p:nvPr/>
        </p:nvCxnSpPr>
        <p:spPr>
          <a:xfrm>
            <a:off x="5829300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5A65A9E-3B34-4E52-8DDD-0816DD3B3472}"/>
              </a:ext>
            </a:extLst>
          </p:cNvPr>
          <p:cNvCxnSpPr/>
          <p:nvPr/>
        </p:nvCxnSpPr>
        <p:spPr>
          <a:xfrm>
            <a:off x="5057775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C29E21-BFC2-4D1F-96C3-E4470B8B80D7}"/>
              </a:ext>
            </a:extLst>
          </p:cNvPr>
          <p:cNvCxnSpPr/>
          <p:nvPr/>
        </p:nvCxnSpPr>
        <p:spPr>
          <a:xfrm>
            <a:off x="4667250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AEB1BD-BECF-4F34-919A-B900A1DEEB21}"/>
              </a:ext>
            </a:extLst>
          </p:cNvPr>
          <p:cNvCxnSpPr/>
          <p:nvPr/>
        </p:nvCxnSpPr>
        <p:spPr>
          <a:xfrm>
            <a:off x="6991350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F7D0AF8-7CDA-400C-9958-3ED2BC86D38A}"/>
              </a:ext>
            </a:extLst>
          </p:cNvPr>
          <p:cNvCxnSpPr/>
          <p:nvPr/>
        </p:nvCxnSpPr>
        <p:spPr>
          <a:xfrm>
            <a:off x="8124825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F551B02-1E05-474D-B293-496F70923C73}"/>
              </a:ext>
            </a:extLst>
          </p:cNvPr>
          <p:cNvCxnSpPr/>
          <p:nvPr/>
        </p:nvCxnSpPr>
        <p:spPr>
          <a:xfrm>
            <a:off x="8505825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3E6D73-2C9E-4664-8AB7-8196A78E6902}"/>
              </a:ext>
            </a:extLst>
          </p:cNvPr>
          <p:cNvCxnSpPr/>
          <p:nvPr/>
        </p:nvCxnSpPr>
        <p:spPr>
          <a:xfrm>
            <a:off x="7743825" y="5495925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5EF41CD-C140-4A0F-A236-34441E4698F2}"/>
              </a:ext>
            </a:extLst>
          </p:cNvPr>
          <p:cNvCxnSpPr/>
          <p:nvPr/>
        </p:nvCxnSpPr>
        <p:spPr>
          <a:xfrm>
            <a:off x="7362825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802EBC-DF7E-44C6-B9F0-79F13F8870D6}"/>
              </a:ext>
            </a:extLst>
          </p:cNvPr>
          <p:cNvCxnSpPr/>
          <p:nvPr/>
        </p:nvCxnSpPr>
        <p:spPr>
          <a:xfrm>
            <a:off x="6597237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1024B35-1CC2-4A06-A4AE-5887339659F0}"/>
              </a:ext>
            </a:extLst>
          </p:cNvPr>
          <p:cNvCxnSpPr/>
          <p:nvPr/>
        </p:nvCxnSpPr>
        <p:spPr>
          <a:xfrm>
            <a:off x="9267825" y="5362575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936437-7160-49D4-B158-3CA604A2E989}"/>
              </a:ext>
            </a:extLst>
          </p:cNvPr>
          <p:cNvCxnSpPr/>
          <p:nvPr/>
        </p:nvCxnSpPr>
        <p:spPr>
          <a:xfrm>
            <a:off x="8886825" y="5486400"/>
            <a:ext cx="0" cy="1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B61EC37-2114-4B21-879F-2039A2662EE1}"/>
              </a:ext>
            </a:extLst>
          </p:cNvPr>
          <p:cNvSpPr txBox="1"/>
          <p:nvPr/>
        </p:nvSpPr>
        <p:spPr>
          <a:xfrm>
            <a:off x="3562352" y="6199749"/>
            <a:ext cx="1866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- 580 MW </a:t>
            </a:r>
            <a:r>
              <a:rPr lang="en-US" sz="1200" dirty="0">
                <a:solidFill>
                  <a:srgbClr val="C00000"/>
                </a:solidFill>
              </a:rPr>
              <a:t>(Winyah 3+4)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00456C-6CE3-4C4C-8060-A9170EF20CB0}"/>
              </a:ext>
            </a:extLst>
          </p:cNvPr>
          <p:cNvSpPr txBox="1"/>
          <p:nvPr/>
        </p:nvSpPr>
        <p:spPr>
          <a:xfrm>
            <a:off x="1524001" y="4533420"/>
            <a:ext cx="137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+ 300 MW</a:t>
            </a:r>
            <a:b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(Rainey upgrade)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4572F3A-8A17-4367-8C86-E13792676C06}"/>
              </a:ext>
            </a:extLst>
          </p:cNvPr>
          <p:cNvCxnSpPr>
            <a:cxnSpLocks/>
          </p:cNvCxnSpPr>
          <p:nvPr/>
        </p:nvCxnSpPr>
        <p:spPr>
          <a:xfrm flipH="1" flipV="1">
            <a:off x="3147061" y="4973961"/>
            <a:ext cx="1" cy="264500"/>
          </a:xfrm>
          <a:prstGeom prst="line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Brace 81">
            <a:extLst>
              <a:ext uri="{FF2B5EF4-FFF2-40B4-BE49-F238E27FC236}">
                <a16:creationId xmlns:a16="http://schemas.microsoft.com/office/drawing/2014/main" id="{119CC369-77B5-48F1-A603-BAD82331D03A}"/>
              </a:ext>
            </a:extLst>
          </p:cNvPr>
          <p:cNvSpPr/>
          <p:nvPr/>
        </p:nvSpPr>
        <p:spPr>
          <a:xfrm rot="16200000">
            <a:off x="3033547" y="4957642"/>
            <a:ext cx="207978" cy="769617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A80EBC-5556-440E-8DF9-4CF9376FA47E}"/>
              </a:ext>
            </a:extLst>
          </p:cNvPr>
          <p:cNvSpPr txBox="1"/>
          <p:nvPr/>
        </p:nvSpPr>
        <p:spPr>
          <a:xfrm>
            <a:off x="1778407" y="6024825"/>
            <a:ext cx="186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- 151 MW</a:t>
            </a:r>
            <a:r>
              <a:rPr lang="en-US" sz="1200" dirty="0">
                <a:solidFill>
                  <a:srgbClr val="C00000"/>
                </a:solidFill>
              </a:rPr>
              <a:t> (SEPA)</a:t>
            </a:r>
          </a:p>
          <a:p>
            <a:r>
              <a:rPr lang="en-US" sz="1200" b="1" dirty="0">
                <a:solidFill>
                  <a:srgbClr val="C00000"/>
                </a:solidFill>
              </a:rPr>
              <a:t>- 570 MW </a:t>
            </a:r>
            <a:r>
              <a:rPr lang="en-US" sz="1200" dirty="0">
                <a:solidFill>
                  <a:srgbClr val="C00000"/>
                </a:solidFill>
              </a:rPr>
              <a:t>(Winyah 1+2)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E305E2B-6287-4DFD-ACB3-91A8E3B657E6}"/>
              </a:ext>
            </a:extLst>
          </p:cNvPr>
          <p:cNvSpPr txBox="1"/>
          <p:nvPr/>
        </p:nvSpPr>
        <p:spPr>
          <a:xfrm>
            <a:off x="3007521" y="4261070"/>
            <a:ext cx="257650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+ 1,250 MW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(CCGT)</a:t>
            </a:r>
          </a:p>
          <a:p>
            <a:pPr>
              <a:spcAft>
                <a:spcPts val="3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+ 800 MW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(Solar)</a:t>
            </a:r>
          </a:p>
          <a:p>
            <a:pPr>
              <a:spcAft>
                <a:spcPts val="3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+ 50 MW (4-hr Batteries)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21213C-A683-4C1A-9153-0982743A8F55}"/>
              </a:ext>
            </a:extLst>
          </p:cNvPr>
          <p:cNvSpPr txBox="1"/>
          <p:nvPr/>
        </p:nvSpPr>
        <p:spPr>
          <a:xfrm>
            <a:off x="3245625" y="5619055"/>
            <a:ext cx="57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2024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064C77-8B2D-431A-A364-CE9CF2D0B50A}"/>
              </a:ext>
            </a:extLst>
          </p:cNvPr>
          <p:cNvSpPr txBox="1"/>
          <p:nvPr/>
        </p:nvSpPr>
        <p:spPr>
          <a:xfrm>
            <a:off x="4371612" y="5613204"/>
            <a:ext cx="57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2027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184299-A72D-4190-A556-E8800329BA8E}"/>
              </a:ext>
            </a:extLst>
          </p:cNvPr>
          <p:cNvSpPr txBox="1"/>
          <p:nvPr/>
        </p:nvSpPr>
        <p:spPr>
          <a:xfrm>
            <a:off x="5530414" y="5602902"/>
            <a:ext cx="57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2030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302EB52-AF8F-49FA-A6D2-FEF9CB40A739}"/>
              </a:ext>
            </a:extLst>
          </p:cNvPr>
          <p:cNvSpPr txBox="1"/>
          <p:nvPr/>
        </p:nvSpPr>
        <p:spPr>
          <a:xfrm>
            <a:off x="6708329" y="5610227"/>
            <a:ext cx="57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2033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08543E-A778-477F-BFE4-8CF821F32776}"/>
              </a:ext>
            </a:extLst>
          </p:cNvPr>
          <p:cNvSpPr txBox="1"/>
          <p:nvPr/>
        </p:nvSpPr>
        <p:spPr>
          <a:xfrm>
            <a:off x="7841805" y="5610227"/>
            <a:ext cx="57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2036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469DBA-CA1C-4B3B-9EC1-CA7B1B4F4555}"/>
              </a:ext>
            </a:extLst>
          </p:cNvPr>
          <p:cNvSpPr txBox="1"/>
          <p:nvPr/>
        </p:nvSpPr>
        <p:spPr>
          <a:xfrm>
            <a:off x="2464357" y="5629658"/>
            <a:ext cx="57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497BF-2411-4206-A8C8-4D9284D6F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375139"/>
            <a:ext cx="4571999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ABED63-664A-4F45-BFCD-0D6CB4490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71034"/>
            <a:ext cx="4571999" cy="182880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93EBA8-972D-48B9-8F31-F982CDB0B111}"/>
              </a:ext>
            </a:extLst>
          </p:cNvPr>
          <p:cNvCxnSpPr>
            <a:cxnSpLocks/>
          </p:cNvCxnSpPr>
          <p:nvPr/>
        </p:nvCxnSpPr>
        <p:spPr>
          <a:xfrm>
            <a:off x="2377662" y="5642610"/>
            <a:ext cx="0" cy="361950"/>
          </a:xfrm>
          <a:prstGeom prst="line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6753710D-5583-4EB6-B69B-2004EE2ED264}"/>
              </a:ext>
            </a:extLst>
          </p:cNvPr>
          <p:cNvCxnSpPr>
            <a:cxnSpLocks/>
            <a:stCxn id="19" idx="2"/>
            <a:endCxn id="53" idx="0"/>
          </p:cNvCxnSpPr>
          <p:nvPr/>
        </p:nvCxnSpPr>
        <p:spPr>
          <a:xfrm rot="16200000" flipH="1">
            <a:off x="3553279" y="5257225"/>
            <a:ext cx="523563" cy="13614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8DBB32-9AB6-4935-A995-DA2406A15289}"/>
              </a:ext>
            </a:extLst>
          </p:cNvPr>
          <p:cNvSpPr txBox="1"/>
          <p:nvPr/>
        </p:nvSpPr>
        <p:spPr>
          <a:xfrm>
            <a:off x="3068599" y="5429965"/>
            <a:ext cx="131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24EB295-3D05-4B49-882A-148C19AD3B75}"/>
              </a:ext>
            </a:extLst>
          </p:cNvPr>
          <p:cNvCxnSpPr>
            <a:cxnSpLocks/>
          </p:cNvCxnSpPr>
          <p:nvPr/>
        </p:nvCxnSpPr>
        <p:spPr>
          <a:xfrm flipV="1">
            <a:off x="2377662" y="5040819"/>
            <a:ext cx="0" cy="420494"/>
          </a:xfrm>
          <a:prstGeom prst="line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921381F-FE77-401C-9C89-CB464DD9DCA7}"/>
              </a:ext>
            </a:extLst>
          </p:cNvPr>
          <p:cNvSpPr txBox="1"/>
          <p:nvPr/>
        </p:nvSpPr>
        <p:spPr>
          <a:xfrm>
            <a:off x="6899751" y="4573159"/>
            <a:ext cx="310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Total Additions: 2,400 MW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64DC95A-1D8F-4B59-9414-C6C20ECF5DA6}"/>
              </a:ext>
            </a:extLst>
          </p:cNvPr>
          <p:cNvSpPr txBox="1"/>
          <p:nvPr/>
        </p:nvSpPr>
        <p:spPr>
          <a:xfrm>
            <a:off x="6597237" y="6044391"/>
            <a:ext cx="341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Total Retirements: 1,301 MW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02918F25-C2AC-4784-BE80-D6BE72EF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26" y="74973"/>
            <a:ext cx="10563497" cy="8302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NextEra Bid for Sale Generation Mix</a:t>
            </a:r>
          </a:p>
        </p:txBody>
      </p:sp>
      <p:sp>
        <p:nvSpPr>
          <p:cNvPr id="49" name="Slide Number Placeholder 2">
            <a:extLst>
              <a:ext uri="{FF2B5EF4-FFF2-40B4-BE49-F238E27FC236}">
                <a16:creationId xmlns:a16="http://schemas.microsoft.com/office/drawing/2014/main" id="{9E6AA564-0859-47C3-9779-A61314A61395}"/>
              </a:ext>
            </a:extLst>
          </p:cNvPr>
          <p:cNvSpPr txBox="1">
            <a:spLocks/>
          </p:cNvSpPr>
          <p:nvPr/>
        </p:nvSpPr>
        <p:spPr>
          <a:xfrm>
            <a:off x="8677186" y="63490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15384-A81F-4414-9A7C-0EDDE98170A8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86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810E5-3134-4D25-BDCA-C8447956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Potential Benefits and Additional Considerations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02B43A-518B-4B09-AA64-60BA0C63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79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D6CAE9-524B-4746-9569-C3E7C432EA0D}"/>
              </a:ext>
            </a:extLst>
          </p:cNvPr>
          <p:cNvSpPr/>
          <p:nvPr/>
        </p:nvSpPr>
        <p:spPr>
          <a:xfrm>
            <a:off x="2133600" y="1056526"/>
            <a:ext cx="373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Potential Benefits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902D3-6EAC-4659-B096-BB1521C6A931}"/>
              </a:ext>
            </a:extLst>
          </p:cNvPr>
          <p:cNvSpPr/>
          <p:nvPr/>
        </p:nvSpPr>
        <p:spPr>
          <a:xfrm>
            <a:off x="6573389" y="1056526"/>
            <a:ext cx="373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Additional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2A1F1-15D5-4EDC-AB85-533E58C7E0BA}"/>
              </a:ext>
            </a:extLst>
          </p:cNvPr>
          <p:cNvSpPr txBox="1"/>
          <p:nvPr/>
        </p:nvSpPr>
        <p:spPr>
          <a:xfrm>
            <a:off x="2133600" y="1589927"/>
            <a:ext cx="37338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Low Cost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Lowest cost alternative and $2.3 billion lower than previous plan</a:t>
            </a:r>
          </a:p>
          <a:p>
            <a:pPr algn="l"/>
            <a:r>
              <a:rPr lang="en-US" b="1" dirty="0"/>
              <a:t>Generation Modernization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Retirement of coal and new natural gas, solar, and battery storage</a:t>
            </a:r>
          </a:p>
          <a:p>
            <a:pPr algn="l"/>
            <a:r>
              <a:rPr lang="en-US" b="1" dirty="0"/>
              <a:t>Governance Improvements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More oversight and stakeholder engagement</a:t>
            </a:r>
          </a:p>
          <a:p>
            <a:pPr algn="l"/>
            <a:r>
              <a:rPr lang="en-US" b="1" dirty="0"/>
              <a:t>Central Improvements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Concession on several key terms in contract</a:t>
            </a:r>
          </a:p>
          <a:p>
            <a:pPr algn="l"/>
            <a:r>
              <a:rPr lang="en-US" b="1" dirty="0"/>
              <a:t>No Layoffs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Staff reductions accomplished through retirement and retraining</a:t>
            </a:r>
          </a:p>
          <a:p>
            <a:pPr algn="l"/>
            <a:r>
              <a:rPr lang="en-US" b="1" dirty="0"/>
              <a:t>Debt Payoff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Pays down $4.7 billion by 2039</a:t>
            </a:r>
          </a:p>
          <a:p>
            <a:pPr algn="l"/>
            <a:r>
              <a:rPr lang="en-US" b="1" dirty="0"/>
              <a:t>State Control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Control of utility stays within South Carolina</a:t>
            </a:r>
          </a:p>
          <a:p>
            <a:pPr algn="l"/>
            <a:r>
              <a:rPr lang="en-US" b="1" dirty="0"/>
              <a:t>Safety and Reliability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Santee likely to continue excellent track record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5B752-5C0F-43F8-8F45-A993B3A7B6C6}"/>
              </a:ext>
            </a:extLst>
          </p:cNvPr>
          <p:cNvSpPr txBox="1"/>
          <p:nvPr/>
        </p:nvSpPr>
        <p:spPr>
          <a:xfrm>
            <a:off x="6569964" y="1589926"/>
            <a:ext cx="37338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Central Relationship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Relationship remains strained due to historical friction and fundamental disagreements</a:t>
            </a:r>
          </a:p>
          <a:p>
            <a:pPr algn="l"/>
            <a:r>
              <a:rPr lang="en-US" b="1" dirty="0"/>
              <a:t>Governance Changes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Proposed changes could go further for more oversight on pricing and planning</a:t>
            </a:r>
          </a:p>
          <a:p>
            <a:pPr algn="l"/>
            <a:r>
              <a:rPr lang="en-US" b="1" dirty="0"/>
              <a:t>Necessary Codification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Without legislative codification of Reform Plan, progress created by JR could be lost</a:t>
            </a:r>
          </a:p>
          <a:p>
            <a:pPr algn="l"/>
            <a:r>
              <a:rPr lang="en-US" b="1" dirty="0"/>
              <a:t>Track Record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Santee Cooper does not have a track record of generation modernization as contemplated in Reform Plan</a:t>
            </a:r>
          </a:p>
          <a:p>
            <a:r>
              <a:rPr lang="en-US" b="1" dirty="0"/>
              <a:t>Litigation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Does not resolve Cook litigation</a:t>
            </a:r>
          </a:p>
          <a:p>
            <a:pPr>
              <a:spcAft>
                <a:spcPts val="600"/>
              </a:spcAft>
            </a:pP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10" name="Graphic 9" descr="Dollar">
            <a:extLst>
              <a:ext uri="{FF2B5EF4-FFF2-40B4-BE49-F238E27FC236}">
                <a16:creationId xmlns:a16="http://schemas.microsoft.com/office/drawing/2014/main" id="{F249D7BA-0D42-44D3-9B43-8D28FBAA76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53620" y="1690076"/>
            <a:ext cx="469232" cy="469232"/>
          </a:xfrm>
          <a:prstGeom prst="rect">
            <a:avLst/>
          </a:prstGeom>
        </p:spPr>
      </p:pic>
      <p:pic>
        <p:nvPicPr>
          <p:cNvPr id="12" name="Graphic 11" descr="Sun">
            <a:extLst>
              <a:ext uri="{FF2B5EF4-FFF2-40B4-BE49-F238E27FC236}">
                <a16:creationId xmlns:a16="http://schemas.microsoft.com/office/drawing/2014/main" id="{D4F93351-61A4-4C47-8DB9-790B4B38D5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84442" y="2403657"/>
            <a:ext cx="469232" cy="469232"/>
          </a:xfrm>
          <a:prstGeom prst="rect">
            <a:avLst/>
          </a:prstGeom>
        </p:spPr>
      </p:pic>
      <p:pic>
        <p:nvPicPr>
          <p:cNvPr id="14" name="Graphic 13" descr="Construction worker">
            <a:extLst>
              <a:ext uri="{FF2B5EF4-FFF2-40B4-BE49-F238E27FC236}">
                <a16:creationId xmlns:a16="http://schemas.microsoft.com/office/drawing/2014/main" id="{CD2C0E62-50AA-4A1C-9A54-744EC44342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66356" y="4155851"/>
            <a:ext cx="469232" cy="469232"/>
          </a:xfrm>
          <a:prstGeom prst="rect">
            <a:avLst/>
          </a:prstGeom>
        </p:spPr>
      </p:pic>
      <p:pic>
        <p:nvPicPr>
          <p:cNvPr id="16" name="Graphic 15" descr="Bank">
            <a:extLst>
              <a:ext uri="{FF2B5EF4-FFF2-40B4-BE49-F238E27FC236}">
                <a16:creationId xmlns:a16="http://schemas.microsoft.com/office/drawing/2014/main" id="{4093813F-1F0D-452F-A393-2C418C9E41E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66356" y="5347343"/>
            <a:ext cx="469232" cy="469232"/>
          </a:xfrm>
          <a:prstGeom prst="rect">
            <a:avLst/>
          </a:prstGeom>
        </p:spPr>
      </p:pic>
      <p:pic>
        <p:nvPicPr>
          <p:cNvPr id="18" name="Graphic 17" descr="Credit card">
            <a:extLst>
              <a:ext uri="{FF2B5EF4-FFF2-40B4-BE49-F238E27FC236}">
                <a16:creationId xmlns:a16="http://schemas.microsoft.com/office/drawing/2014/main" id="{575ECDCF-9977-404E-9C97-3D786D6B4E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668344" y="4800600"/>
            <a:ext cx="469232" cy="469232"/>
          </a:xfrm>
          <a:prstGeom prst="rect">
            <a:avLst/>
          </a:prstGeom>
        </p:spPr>
      </p:pic>
      <p:pic>
        <p:nvPicPr>
          <p:cNvPr id="20" name="Graphic 19" descr="Meeting">
            <a:extLst>
              <a:ext uri="{FF2B5EF4-FFF2-40B4-BE49-F238E27FC236}">
                <a16:creationId xmlns:a16="http://schemas.microsoft.com/office/drawing/2014/main" id="{7C395FB9-56A3-45FB-BB70-6A2F3084636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675115" y="3025289"/>
            <a:ext cx="469232" cy="469232"/>
          </a:xfrm>
          <a:prstGeom prst="rect">
            <a:avLst/>
          </a:prstGeom>
        </p:spPr>
      </p:pic>
      <p:pic>
        <p:nvPicPr>
          <p:cNvPr id="21" name="Graphic 20" descr="Bank">
            <a:extLst>
              <a:ext uri="{FF2B5EF4-FFF2-40B4-BE49-F238E27FC236}">
                <a16:creationId xmlns:a16="http://schemas.microsoft.com/office/drawing/2014/main" id="{D53B0E0B-F24F-4F56-AAF0-61F30949EA7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011975" y="3023976"/>
            <a:ext cx="516155" cy="516155"/>
          </a:xfrm>
          <a:prstGeom prst="rect">
            <a:avLst/>
          </a:prstGeom>
        </p:spPr>
      </p:pic>
      <p:pic>
        <p:nvPicPr>
          <p:cNvPr id="27" name="Graphic 26" descr="Thumbs up sign">
            <a:extLst>
              <a:ext uri="{FF2B5EF4-FFF2-40B4-BE49-F238E27FC236}">
                <a16:creationId xmlns:a16="http://schemas.microsoft.com/office/drawing/2014/main" id="{5E3C3E00-6904-4993-B1A1-E0A498653F8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622845" y="5894086"/>
            <a:ext cx="533400" cy="533400"/>
          </a:xfrm>
          <a:prstGeom prst="rect">
            <a:avLst/>
          </a:prstGeom>
        </p:spPr>
      </p:pic>
      <p:pic>
        <p:nvPicPr>
          <p:cNvPr id="29" name="Graphic 28" descr="Playbook">
            <a:extLst>
              <a:ext uri="{FF2B5EF4-FFF2-40B4-BE49-F238E27FC236}">
                <a16:creationId xmlns:a16="http://schemas.microsoft.com/office/drawing/2014/main" id="{82792DDC-DBD2-4703-BB08-18C9B0F81E93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944480" y="3738809"/>
            <a:ext cx="651145" cy="651145"/>
          </a:xfrm>
          <a:prstGeom prst="rect">
            <a:avLst/>
          </a:prstGeom>
        </p:spPr>
      </p:pic>
      <p:pic>
        <p:nvPicPr>
          <p:cNvPr id="1026" name="Picture 2" descr="Image result for central electric power cooperative south carolina">
            <a:extLst>
              <a:ext uri="{FF2B5EF4-FFF2-40B4-BE49-F238E27FC236}">
                <a16:creationId xmlns:a16="http://schemas.microsoft.com/office/drawing/2014/main" id="{289C1A6D-5A35-4B6E-8EB6-0C131EFDD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6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472" b="13835"/>
          <a:stretch/>
        </p:blipFill>
        <p:spPr bwMode="auto">
          <a:xfrm>
            <a:off x="1684442" y="3595149"/>
            <a:ext cx="471162" cy="4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central electric power cooperative south carolina">
            <a:extLst>
              <a:ext uri="{FF2B5EF4-FFF2-40B4-BE49-F238E27FC236}">
                <a16:creationId xmlns:a16="http://schemas.microsoft.com/office/drawing/2014/main" id="{A07F9173-89D2-44CE-9035-A9F51DD3B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6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472" b="13835"/>
          <a:stretch/>
        </p:blipFill>
        <p:spPr bwMode="auto">
          <a:xfrm>
            <a:off x="6027071" y="1690076"/>
            <a:ext cx="471162" cy="4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Graphic 1023" descr="Gavel">
            <a:extLst>
              <a:ext uri="{FF2B5EF4-FFF2-40B4-BE49-F238E27FC236}">
                <a16:creationId xmlns:a16="http://schemas.microsoft.com/office/drawing/2014/main" id="{7602AA21-06BB-4462-8AAC-9680BB611DC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065576" y="4625083"/>
            <a:ext cx="506056" cy="506056"/>
          </a:xfrm>
          <a:prstGeom prst="rect">
            <a:avLst/>
          </a:prstGeom>
        </p:spPr>
      </p:pic>
      <p:pic>
        <p:nvPicPr>
          <p:cNvPr id="34" name="Graphic 33" descr="Meeting">
            <a:extLst>
              <a:ext uri="{FF2B5EF4-FFF2-40B4-BE49-F238E27FC236}">
                <a16:creationId xmlns:a16="http://schemas.microsoft.com/office/drawing/2014/main" id="{C6597D59-E63E-4AD2-8C0E-D4713EE78A4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011974" y="2319613"/>
            <a:ext cx="469232" cy="469232"/>
          </a:xfrm>
          <a:prstGeom prst="rect">
            <a:avLst/>
          </a:prstGeom>
        </p:spPr>
      </p:pic>
      <p:pic>
        <p:nvPicPr>
          <p:cNvPr id="1028" name="Picture 4" descr="Image result for santee cooper">
            <a:extLst>
              <a:ext uri="{FF2B5EF4-FFF2-40B4-BE49-F238E27FC236}">
                <a16:creationId xmlns:a16="http://schemas.microsoft.com/office/drawing/2014/main" id="{E3EB2AE6-B2AA-47C9-A472-22171CE1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55" y="5397782"/>
            <a:ext cx="3308689" cy="99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E8D395B-C907-4C59-A831-7A4859C3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26" y="74973"/>
            <a:ext cx="10563497" cy="8302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Santee Cooper Reform Plan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70DF380A-7808-4F0B-942D-0D98662228D5}"/>
              </a:ext>
            </a:extLst>
          </p:cNvPr>
          <p:cNvSpPr txBox="1">
            <a:spLocks/>
          </p:cNvSpPr>
          <p:nvPr/>
        </p:nvSpPr>
        <p:spPr>
          <a:xfrm>
            <a:off x="8677186" y="63490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15384-A81F-4414-9A7C-0EDDE98170A8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3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D6CAE9-524B-4746-9569-C3E7C432EA0D}"/>
              </a:ext>
            </a:extLst>
          </p:cNvPr>
          <p:cNvSpPr/>
          <p:nvPr/>
        </p:nvSpPr>
        <p:spPr>
          <a:xfrm>
            <a:off x="2133600" y="1056526"/>
            <a:ext cx="373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Potential Benefits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902D3-6EAC-4659-B096-BB1521C6A931}"/>
              </a:ext>
            </a:extLst>
          </p:cNvPr>
          <p:cNvSpPr/>
          <p:nvPr/>
        </p:nvSpPr>
        <p:spPr>
          <a:xfrm>
            <a:off x="6573389" y="1056526"/>
            <a:ext cx="373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Additional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2A1F1-15D5-4EDC-AB85-533E58C7E0BA}"/>
              </a:ext>
            </a:extLst>
          </p:cNvPr>
          <p:cNvSpPr txBox="1"/>
          <p:nvPr/>
        </p:nvSpPr>
        <p:spPr>
          <a:xfrm>
            <a:off x="2133600" y="1589926"/>
            <a:ext cx="3733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No Management Fee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Santee Cooper only reimburses costs of Dominion employees placed at Santee Cooper</a:t>
            </a:r>
          </a:p>
          <a:p>
            <a:pPr algn="l"/>
            <a:r>
              <a:rPr lang="en-US" b="1" dirty="0"/>
              <a:t>Limited Duration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Management contracts lasts 10 years with option to extend</a:t>
            </a:r>
          </a:p>
          <a:p>
            <a:pPr algn="l"/>
            <a:r>
              <a:rPr lang="en-US" b="1" dirty="0"/>
              <a:t>Track Record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Dominion is a large and well-respected investor owned utility</a:t>
            </a:r>
          </a:p>
          <a:p>
            <a:pPr algn="l"/>
            <a:r>
              <a:rPr lang="en-US" b="1" dirty="0"/>
              <a:t>Central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Central has expressed positive view in dealing with Dominion</a:t>
            </a:r>
          </a:p>
          <a:p>
            <a:pPr algn="l"/>
            <a:r>
              <a:rPr lang="en-US" b="1" dirty="0"/>
              <a:t>Synergies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Possible synergistic efficiencies and savings with Dominion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5B752-5C0F-43F8-8F45-A993B3A7B6C6}"/>
              </a:ext>
            </a:extLst>
          </p:cNvPr>
          <p:cNvSpPr txBox="1"/>
          <p:nvPr/>
        </p:nvSpPr>
        <p:spPr>
          <a:xfrm>
            <a:off x="6569964" y="1589926"/>
            <a:ext cx="3733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Debt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Debt remains outstanding</a:t>
            </a:r>
          </a:p>
          <a:p>
            <a:r>
              <a:rPr lang="en-US" b="1" dirty="0"/>
              <a:t>Litigation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Does not resolve Cook litigation</a:t>
            </a:r>
          </a:p>
          <a:p>
            <a:pPr algn="l"/>
            <a:r>
              <a:rPr lang="en-US" b="1" dirty="0"/>
              <a:t>Implementation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Dominion managers still subject to oversight from Santee Cooper CEO and Board</a:t>
            </a:r>
          </a:p>
          <a:p>
            <a:r>
              <a:rPr lang="en-US" b="1" dirty="0"/>
              <a:t>Reform Plan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Benefits of proposal may not be realized without Santee Cooper reform </a:t>
            </a:r>
            <a:endParaRPr lang="en-US" b="1" dirty="0"/>
          </a:p>
          <a:p>
            <a:pPr algn="l"/>
            <a:r>
              <a:rPr lang="en-US" b="1" dirty="0"/>
              <a:t>Conflict of Interest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Potential for Dominion managers to pursue synergistic savings with Dominion ahead of internal Santee savings</a:t>
            </a:r>
          </a:p>
          <a:p>
            <a:pPr algn="l"/>
            <a:r>
              <a:rPr lang="en-US" b="1" dirty="0"/>
              <a:t>Savings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The proposed synergistic savings are difficult to quantify</a:t>
            </a:r>
          </a:p>
          <a:p>
            <a:pPr>
              <a:spcAft>
                <a:spcPts val="600"/>
              </a:spcAft>
            </a:pPr>
            <a:endParaRPr lang="en-US" sz="1200" dirty="0"/>
          </a:p>
          <a:p>
            <a:pPr>
              <a:spcAft>
                <a:spcPts val="600"/>
              </a:spcAft>
            </a:pPr>
            <a:endParaRPr lang="en-US" sz="1200" dirty="0"/>
          </a:p>
          <a:p>
            <a:pPr>
              <a:spcAft>
                <a:spcPts val="600"/>
              </a:spcAft>
            </a:pPr>
            <a:endParaRPr lang="en-US" sz="1200" dirty="0"/>
          </a:p>
          <a:p>
            <a:pPr>
              <a:spcAft>
                <a:spcPts val="600"/>
              </a:spcAft>
            </a:pPr>
            <a:endParaRPr lang="en-US" sz="1200" dirty="0"/>
          </a:p>
          <a:p>
            <a:pPr>
              <a:spcAft>
                <a:spcPts val="600"/>
              </a:spcAft>
            </a:pP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10" name="Graphic 9" descr="Dollar">
            <a:extLst>
              <a:ext uri="{FF2B5EF4-FFF2-40B4-BE49-F238E27FC236}">
                <a16:creationId xmlns:a16="http://schemas.microsoft.com/office/drawing/2014/main" id="{F249D7BA-0D42-44D3-9B43-8D28FBAA76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53620" y="1690076"/>
            <a:ext cx="469232" cy="469232"/>
          </a:xfrm>
          <a:prstGeom prst="rect">
            <a:avLst/>
          </a:prstGeom>
        </p:spPr>
      </p:pic>
      <p:pic>
        <p:nvPicPr>
          <p:cNvPr id="14" name="Graphic 13" descr="Construction worker">
            <a:extLst>
              <a:ext uri="{FF2B5EF4-FFF2-40B4-BE49-F238E27FC236}">
                <a16:creationId xmlns:a16="http://schemas.microsoft.com/office/drawing/2014/main" id="{CD2C0E62-50AA-4A1C-9A54-744EC44342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47209" y="3487128"/>
            <a:ext cx="506056" cy="506056"/>
          </a:xfrm>
          <a:prstGeom prst="rect">
            <a:avLst/>
          </a:prstGeom>
        </p:spPr>
      </p:pic>
      <p:pic>
        <p:nvPicPr>
          <p:cNvPr id="20" name="Graphic 19" descr="Meeting">
            <a:extLst>
              <a:ext uri="{FF2B5EF4-FFF2-40B4-BE49-F238E27FC236}">
                <a16:creationId xmlns:a16="http://schemas.microsoft.com/office/drawing/2014/main" id="{7C395FB9-56A3-45FB-BB70-6A2F3084636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30509" y="2827993"/>
            <a:ext cx="506056" cy="506056"/>
          </a:xfrm>
          <a:prstGeom prst="rect">
            <a:avLst/>
          </a:prstGeom>
        </p:spPr>
      </p:pic>
      <p:pic>
        <p:nvPicPr>
          <p:cNvPr id="1026" name="Picture 2" descr="Image result for central electric power cooperative south carolina">
            <a:extLst>
              <a:ext uri="{FF2B5EF4-FFF2-40B4-BE49-F238E27FC236}">
                <a16:creationId xmlns:a16="http://schemas.microsoft.com/office/drawing/2014/main" id="{289C1A6D-5A35-4B6E-8EB6-0C131EFDD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472" b="13835"/>
          <a:stretch/>
        </p:blipFill>
        <p:spPr bwMode="auto">
          <a:xfrm>
            <a:off x="1639613" y="3858456"/>
            <a:ext cx="471162" cy="4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Graphic 1023" descr="Gavel">
            <a:extLst>
              <a:ext uri="{FF2B5EF4-FFF2-40B4-BE49-F238E27FC236}">
                <a16:creationId xmlns:a16="http://schemas.microsoft.com/office/drawing/2014/main" id="{7602AA21-06BB-4462-8AAC-9680BB611D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067333" y="2179098"/>
            <a:ext cx="506056" cy="506056"/>
          </a:xfrm>
          <a:prstGeom prst="rect">
            <a:avLst/>
          </a:prstGeom>
        </p:spPr>
      </p:pic>
      <p:pic>
        <p:nvPicPr>
          <p:cNvPr id="2050" name="Picture 2" descr="Regulators say Dominion Energyâs profits too high">
            <a:extLst>
              <a:ext uri="{FF2B5EF4-FFF2-40B4-BE49-F238E27FC236}">
                <a16:creationId xmlns:a16="http://schemas.microsoft.com/office/drawing/2014/main" id="{61B55238-BDA9-4495-B0A4-47F4C6F8D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23088" r="3548" b="26925"/>
          <a:stretch/>
        </p:blipFill>
        <p:spPr bwMode="auto">
          <a:xfrm>
            <a:off x="7627001" y="5664363"/>
            <a:ext cx="2118125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Daily calendar">
            <a:extLst>
              <a:ext uri="{FF2B5EF4-FFF2-40B4-BE49-F238E27FC236}">
                <a16:creationId xmlns:a16="http://schemas.microsoft.com/office/drawing/2014/main" id="{AB3F4C84-C61E-4A47-9F74-CCC61BE97D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588530" y="2357003"/>
            <a:ext cx="542903" cy="542903"/>
          </a:xfrm>
          <a:prstGeom prst="rect">
            <a:avLst/>
          </a:prstGeom>
        </p:spPr>
      </p:pic>
      <p:pic>
        <p:nvPicPr>
          <p:cNvPr id="11" name="Graphic 10" descr="Presentation with bar chart">
            <a:extLst>
              <a:ext uri="{FF2B5EF4-FFF2-40B4-BE49-F238E27FC236}">
                <a16:creationId xmlns:a16="http://schemas.microsoft.com/office/drawing/2014/main" id="{C7830406-8BEC-489B-936A-3A2660BC369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582857" y="3045144"/>
            <a:ext cx="612305" cy="612305"/>
          </a:xfrm>
          <a:prstGeom prst="rect">
            <a:avLst/>
          </a:prstGeom>
        </p:spPr>
      </p:pic>
      <p:pic>
        <p:nvPicPr>
          <p:cNvPr id="19" name="Graphic 18" descr="Boardroom">
            <a:extLst>
              <a:ext uri="{FF2B5EF4-FFF2-40B4-BE49-F238E27FC236}">
                <a16:creationId xmlns:a16="http://schemas.microsoft.com/office/drawing/2014/main" id="{058B4A38-9536-4CB5-B80A-35298428FAD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986665" y="4110704"/>
            <a:ext cx="605812" cy="605812"/>
          </a:xfrm>
          <a:prstGeom prst="rect">
            <a:avLst/>
          </a:prstGeom>
        </p:spPr>
      </p:pic>
      <p:pic>
        <p:nvPicPr>
          <p:cNvPr id="23" name="Graphic 22" descr="Handshake">
            <a:extLst>
              <a:ext uri="{FF2B5EF4-FFF2-40B4-BE49-F238E27FC236}">
                <a16:creationId xmlns:a16="http://schemas.microsoft.com/office/drawing/2014/main" id="{F0F958A3-914C-4485-817D-06716AFCEC0D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018989" y="4795408"/>
            <a:ext cx="565920" cy="56592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DC5802E-D106-424E-A163-69881987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26" y="74973"/>
            <a:ext cx="10563497" cy="8302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Dominion Management Proposal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DCF06DA8-5140-43BA-99ED-FF55E2A06677}"/>
              </a:ext>
            </a:extLst>
          </p:cNvPr>
          <p:cNvSpPr txBox="1">
            <a:spLocks/>
          </p:cNvSpPr>
          <p:nvPr/>
        </p:nvSpPr>
        <p:spPr>
          <a:xfrm>
            <a:off x="8677186" y="63490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15384-A81F-4414-9A7C-0EDDE98170A8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lang="en-US" dirty="0"/>
          </a:p>
        </p:txBody>
      </p:sp>
      <p:pic>
        <p:nvPicPr>
          <p:cNvPr id="24" name="Graphic 23" descr="Credit card">
            <a:extLst>
              <a:ext uri="{FF2B5EF4-FFF2-40B4-BE49-F238E27FC236}">
                <a16:creationId xmlns:a16="http://schemas.microsoft.com/office/drawing/2014/main" id="{59AB4596-0A68-48B1-BC43-54469ED2FC82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092383" y="1688259"/>
            <a:ext cx="469232" cy="469232"/>
          </a:xfrm>
          <a:prstGeom prst="rect">
            <a:avLst/>
          </a:prstGeom>
        </p:spPr>
      </p:pic>
      <p:pic>
        <p:nvPicPr>
          <p:cNvPr id="25" name="Graphic 24" descr="Connections">
            <a:extLst>
              <a:ext uri="{FF2B5EF4-FFF2-40B4-BE49-F238E27FC236}">
                <a16:creationId xmlns:a16="http://schemas.microsoft.com/office/drawing/2014/main" id="{44DE482B-12CA-41A3-A610-25632651F6EF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551960" y="4528695"/>
            <a:ext cx="612305" cy="6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8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D6CAE9-524B-4746-9569-C3E7C432EA0D}"/>
              </a:ext>
            </a:extLst>
          </p:cNvPr>
          <p:cNvSpPr/>
          <p:nvPr/>
        </p:nvSpPr>
        <p:spPr>
          <a:xfrm>
            <a:off x="2133600" y="1056526"/>
            <a:ext cx="373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Potential Benefits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902D3-6EAC-4659-B096-BB1521C6A931}"/>
              </a:ext>
            </a:extLst>
          </p:cNvPr>
          <p:cNvSpPr/>
          <p:nvPr/>
        </p:nvSpPr>
        <p:spPr>
          <a:xfrm>
            <a:off x="6573389" y="1056526"/>
            <a:ext cx="373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Additional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2A1F1-15D5-4EDC-AB85-533E58C7E0BA}"/>
              </a:ext>
            </a:extLst>
          </p:cNvPr>
          <p:cNvSpPr txBox="1"/>
          <p:nvPr/>
        </p:nvSpPr>
        <p:spPr>
          <a:xfrm>
            <a:off x="2133600" y="1548831"/>
            <a:ext cx="3733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Debt Defeasance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Immediately pays off all debt, including early repayment penalties</a:t>
            </a:r>
          </a:p>
          <a:p>
            <a:pPr algn="l"/>
            <a:r>
              <a:rPr lang="en-US" b="1" dirty="0"/>
              <a:t>Litigation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Provides roadmap and resources to resolve Cook litigation through $541 million ratepayer credit and the payment of plaintiffs’ lawyers’ fees</a:t>
            </a:r>
          </a:p>
          <a:p>
            <a:pPr algn="l"/>
            <a:r>
              <a:rPr lang="en-US" b="1" dirty="0"/>
              <a:t>Rate Credits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Provides additional $400 million to ratepayers upfront</a:t>
            </a:r>
          </a:p>
          <a:p>
            <a:pPr algn="l"/>
            <a:r>
              <a:rPr lang="en-US" b="1" dirty="0"/>
              <a:t>Payments to State</a:t>
            </a:r>
          </a:p>
          <a:p>
            <a:r>
              <a:rPr lang="en-US" sz="1200" dirty="0"/>
              <a:t>Provides $515+ million to State</a:t>
            </a:r>
          </a:p>
          <a:p>
            <a:r>
              <a:rPr lang="en-US" sz="1200" dirty="0"/>
              <a:t>Approximately $500 million of balance sheet cash goes to the State </a:t>
            </a:r>
          </a:p>
          <a:p>
            <a:pPr algn="l"/>
            <a:r>
              <a:rPr lang="en-US" b="1" dirty="0"/>
              <a:t>Synergistic Savings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Opportunity for meaningful savings by combining operations with other NextEra utilities such as FPL</a:t>
            </a:r>
          </a:p>
          <a:p>
            <a:r>
              <a:rPr lang="en-US" b="1" dirty="0"/>
              <a:t>Generation Modernization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Retires coal and replaces it with a combination of new natural gas, solar, and battery storage</a:t>
            </a:r>
          </a:p>
          <a:p>
            <a:r>
              <a:rPr lang="en-US" b="1" dirty="0"/>
              <a:t>Track Record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NextEra is a large and well-respected investor owned</a:t>
            </a:r>
            <a:r>
              <a:rPr lang="en-US" sz="1200" dirty="0">
                <a:solidFill>
                  <a:schemeClr val="accent1"/>
                </a:solidFill>
              </a:rPr>
              <a:t> utility</a:t>
            </a:r>
          </a:p>
          <a:p>
            <a:pPr>
              <a:spcAft>
                <a:spcPts val="600"/>
              </a:spcAft>
            </a:pP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5B752-5C0F-43F8-8F45-A993B3A7B6C6}"/>
              </a:ext>
            </a:extLst>
          </p:cNvPr>
          <p:cNvSpPr txBox="1"/>
          <p:nvPr/>
        </p:nvSpPr>
        <p:spPr>
          <a:xfrm>
            <a:off x="6569964" y="1548830"/>
            <a:ext cx="3733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Legislative Ask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Comprehensive legislation bypasses traditional Public Service Commission oversight and opportunity for public stakeholder engagement by pre-approving: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Rates for four years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$2.3 billion in new generation capital expenditures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Fee-in-lieu of taxes provisions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Securitization bonds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Non-standard depreciation with opportunity to defer costs after the four-year fixed rate period</a:t>
            </a:r>
          </a:p>
          <a:p>
            <a:pPr algn="l"/>
            <a:r>
              <a:rPr lang="en-US" b="1" dirty="0"/>
              <a:t>Headcount Reduction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Immediately lays off 300 employees and ultimately reduces 660 employees below Reform Plan by 2025</a:t>
            </a:r>
          </a:p>
          <a:p>
            <a:pPr algn="l"/>
            <a:r>
              <a:rPr lang="en-US" b="1" dirty="0"/>
              <a:t>Out-of-State Reporting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Management will be based in Moncks Corner but will report to NextEra leadership in Juno Beach, FL</a:t>
            </a:r>
          </a:p>
          <a:p>
            <a:r>
              <a:rPr lang="en-US" b="1" dirty="0"/>
              <a:t>Liabilities</a:t>
            </a:r>
            <a:endParaRPr lang="en-US" sz="2800" b="1" dirty="0"/>
          </a:p>
          <a:p>
            <a:pPr>
              <a:spcAft>
                <a:spcPts val="600"/>
              </a:spcAft>
            </a:pPr>
            <a:r>
              <a:rPr lang="en-US" sz="1200" dirty="0"/>
              <a:t>Most pre-closing liabilities will remain behind</a:t>
            </a:r>
          </a:p>
          <a:p>
            <a:pPr>
              <a:spcAft>
                <a:spcPts val="600"/>
              </a:spcAft>
            </a:pPr>
            <a:endParaRPr lang="en-US" sz="1200" dirty="0"/>
          </a:p>
          <a:p>
            <a:pPr>
              <a:spcAft>
                <a:spcPts val="600"/>
              </a:spcAft>
            </a:pP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10" name="Graphic 9" descr="Dollar">
            <a:extLst>
              <a:ext uri="{FF2B5EF4-FFF2-40B4-BE49-F238E27FC236}">
                <a16:creationId xmlns:a16="http://schemas.microsoft.com/office/drawing/2014/main" id="{F249D7BA-0D42-44D3-9B43-8D28FBAA76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69505" y="3197893"/>
            <a:ext cx="469232" cy="469232"/>
          </a:xfrm>
          <a:prstGeom prst="rect">
            <a:avLst/>
          </a:prstGeom>
        </p:spPr>
      </p:pic>
      <p:pic>
        <p:nvPicPr>
          <p:cNvPr id="18" name="Graphic 17" descr="Dollar">
            <a:extLst>
              <a:ext uri="{FF2B5EF4-FFF2-40B4-BE49-F238E27FC236}">
                <a16:creationId xmlns:a16="http://schemas.microsoft.com/office/drawing/2014/main" id="{CE6FD00F-136F-4B1E-A0B5-5DCFCC3A33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69505" y="3888817"/>
            <a:ext cx="469232" cy="469232"/>
          </a:xfrm>
          <a:prstGeom prst="rect">
            <a:avLst/>
          </a:prstGeom>
        </p:spPr>
      </p:pic>
      <p:pic>
        <p:nvPicPr>
          <p:cNvPr id="21" name="Graphic 20" descr="Credit card">
            <a:extLst>
              <a:ext uri="{FF2B5EF4-FFF2-40B4-BE49-F238E27FC236}">
                <a16:creationId xmlns:a16="http://schemas.microsoft.com/office/drawing/2014/main" id="{7A5AB56A-34F7-4815-9104-47CE502099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53620" y="1669567"/>
            <a:ext cx="469232" cy="469232"/>
          </a:xfrm>
          <a:prstGeom prst="rect">
            <a:avLst/>
          </a:prstGeom>
        </p:spPr>
      </p:pic>
      <p:pic>
        <p:nvPicPr>
          <p:cNvPr id="9" name="Graphic 8" descr="Connections">
            <a:extLst>
              <a:ext uri="{FF2B5EF4-FFF2-40B4-BE49-F238E27FC236}">
                <a16:creationId xmlns:a16="http://schemas.microsoft.com/office/drawing/2014/main" id="{0B34F005-1D89-44BA-AC66-FA34AA31052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49037" y="4755114"/>
            <a:ext cx="510168" cy="510168"/>
          </a:xfrm>
          <a:prstGeom prst="rect">
            <a:avLst/>
          </a:prstGeom>
        </p:spPr>
      </p:pic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14487A71-E7D1-428F-928D-DDCD96D3F7E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33153" y="5444612"/>
            <a:ext cx="510167" cy="510167"/>
          </a:xfrm>
          <a:prstGeom prst="rect">
            <a:avLst/>
          </a:prstGeom>
        </p:spPr>
      </p:pic>
      <p:pic>
        <p:nvPicPr>
          <p:cNvPr id="17" name="Graphic 16" descr="Flowchart">
            <a:extLst>
              <a:ext uri="{FF2B5EF4-FFF2-40B4-BE49-F238E27FC236}">
                <a16:creationId xmlns:a16="http://schemas.microsoft.com/office/drawing/2014/main" id="{CBB94ABA-1446-44ED-BC85-9CD54ECF332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000575" y="4705350"/>
            <a:ext cx="626972" cy="626972"/>
          </a:xfrm>
          <a:prstGeom prst="rect">
            <a:avLst/>
          </a:prstGeom>
        </p:spPr>
      </p:pic>
      <p:pic>
        <p:nvPicPr>
          <p:cNvPr id="26" name="Graphic 25" descr="Gavel">
            <a:extLst>
              <a:ext uri="{FF2B5EF4-FFF2-40B4-BE49-F238E27FC236}">
                <a16:creationId xmlns:a16="http://schemas.microsoft.com/office/drawing/2014/main" id="{3F3D28EC-2D62-4266-888B-9717EBB3A8F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622170" y="2478790"/>
            <a:ext cx="506056" cy="506056"/>
          </a:xfrm>
          <a:prstGeom prst="rect">
            <a:avLst/>
          </a:prstGeom>
        </p:spPr>
      </p:pic>
      <p:pic>
        <p:nvPicPr>
          <p:cNvPr id="27" name="Graphic 26" descr="Presentation with bar chart">
            <a:extLst>
              <a:ext uri="{FF2B5EF4-FFF2-40B4-BE49-F238E27FC236}">
                <a16:creationId xmlns:a16="http://schemas.microsoft.com/office/drawing/2014/main" id="{DE213144-F8A0-467E-89DC-6285EA04A3C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592034" y="6001773"/>
            <a:ext cx="612305" cy="612305"/>
          </a:xfrm>
          <a:prstGeom prst="rect">
            <a:avLst/>
          </a:prstGeom>
        </p:spPr>
      </p:pic>
      <p:pic>
        <p:nvPicPr>
          <p:cNvPr id="28" name="Graphic 27" descr="Construction worker">
            <a:extLst>
              <a:ext uri="{FF2B5EF4-FFF2-40B4-BE49-F238E27FC236}">
                <a16:creationId xmlns:a16="http://schemas.microsoft.com/office/drawing/2014/main" id="{8B1B5AA1-B916-4F49-AE7C-BEF388D5B053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079445" y="4114800"/>
            <a:ext cx="469232" cy="469232"/>
          </a:xfrm>
          <a:prstGeom prst="rect">
            <a:avLst/>
          </a:prstGeom>
        </p:spPr>
      </p:pic>
      <p:pic>
        <p:nvPicPr>
          <p:cNvPr id="29" name="Graphic 28" descr="Bank">
            <a:extLst>
              <a:ext uri="{FF2B5EF4-FFF2-40B4-BE49-F238E27FC236}">
                <a16:creationId xmlns:a16="http://schemas.microsoft.com/office/drawing/2014/main" id="{E3F565E0-6A0D-45F8-A8CE-F959C40AF9CF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034879" y="1588956"/>
            <a:ext cx="516155" cy="516155"/>
          </a:xfrm>
          <a:prstGeom prst="rect">
            <a:avLst/>
          </a:prstGeom>
        </p:spPr>
      </p:pic>
      <p:pic>
        <p:nvPicPr>
          <p:cNvPr id="3074" name="Picture 2" descr="Image result for nextera">
            <a:extLst>
              <a:ext uri="{FF2B5EF4-FFF2-40B4-BE49-F238E27FC236}">
                <a16:creationId xmlns:a16="http://schemas.microsoft.com/office/drawing/2014/main" id="{3B3B517D-27A0-46CC-B21E-7569693C4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0677" r="4665" b="21428"/>
          <a:stretch/>
        </p:blipFill>
        <p:spPr bwMode="auto">
          <a:xfrm>
            <a:off x="7471886" y="5977323"/>
            <a:ext cx="1853756" cy="8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9CFE468-6ED1-4B03-BDC0-D0FC22E6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26" y="74973"/>
            <a:ext cx="10563497" cy="8302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NextEra Bid for Sale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AE8D15FC-B71B-4001-B718-1DC8828B6736}"/>
              </a:ext>
            </a:extLst>
          </p:cNvPr>
          <p:cNvSpPr txBox="1">
            <a:spLocks/>
          </p:cNvSpPr>
          <p:nvPr/>
        </p:nvSpPr>
        <p:spPr>
          <a:xfrm>
            <a:off x="8677186" y="63490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15384-A81F-4414-9A7C-0EDDE98170A8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lang="en-US" dirty="0"/>
          </a:p>
        </p:txBody>
      </p:sp>
      <p:pic>
        <p:nvPicPr>
          <p:cNvPr id="22" name="Graphic 21" descr="Dollar">
            <a:extLst>
              <a:ext uri="{FF2B5EF4-FFF2-40B4-BE49-F238E27FC236}">
                <a16:creationId xmlns:a16="http://schemas.microsoft.com/office/drawing/2014/main" id="{5060CDB2-DA68-4542-9683-C363068FCE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89986" y="5416957"/>
            <a:ext cx="469232" cy="4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58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4D69B-2954-42F9-9405-814BCE996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252" y="4701156"/>
            <a:ext cx="10563497" cy="1683708"/>
          </a:xfrm>
        </p:spPr>
        <p:txBody>
          <a:bodyPr>
            <a:normAutofit/>
          </a:bodyPr>
          <a:lstStyle/>
          <a:p>
            <a:r>
              <a:rPr lang="en-US" sz="2600" b="1" dirty="0"/>
              <a:t>Santee Reform Plan </a:t>
            </a:r>
            <a:r>
              <a:rPr lang="en-US" sz="2600" dirty="0"/>
              <a:t>saves $2.3 billion (NPV) vs. Santee 2019 Budget</a:t>
            </a:r>
          </a:p>
          <a:p>
            <a:r>
              <a:rPr lang="en-US" sz="2600" b="1" dirty="0"/>
              <a:t>NextEra Sale Proposal </a:t>
            </a:r>
            <a:r>
              <a:rPr lang="en-US" sz="2600" dirty="0" err="1"/>
              <a:t>defeases</a:t>
            </a:r>
            <a:r>
              <a:rPr lang="en-US" sz="2600" dirty="0"/>
              <a:t> 100% of Santee Debt, covers additional liabilities; projected rates are 10% lower than Santee for four years, then 5% higher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2DCC6-EC1F-42F1-8907-35267C880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753" y="821900"/>
            <a:ext cx="6904494" cy="36692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760C24-EBF6-4EE7-B515-1ED3E4C0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17" y="60846"/>
            <a:ext cx="10563497" cy="8302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BF8C58C-836A-4352-A12F-3EC98C69BE9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8E15384-A81F-4414-9A7C-0EDDE98170A8}" type="slidenum">
              <a:rPr lang="en-US" sz="1200" smtClean="0">
                <a:solidFill>
                  <a:schemeClr val="accent3"/>
                </a:solidFill>
              </a:rPr>
              <a:pPr algn="r"/>
              <a:t>36</a:t>
            </a:fld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93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810E5-3134-4D25-BDCA-C8447956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02B43A-518B-4B09-AA64-60BA0C63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8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810E5-3134-4D25-BDCA-C8447956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54" y="268574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Overview of Process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3D89C1-DC49-4586-B4C0-F7355CF0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5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A3850-D4B1-4C39-AFE3-BB7FED1F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Key Considerations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514A1B-395E-4857-BFC5-405F49BE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97998" cy="4242994"/>
          </a:xfrm>
        </p:spPr>
        <p:txBody>
          <a:bodyPr>
            <a:normAutofit/>
          </a:bodyPr>
          <a:lstStyle/>
          <a:p>
            <a:r>
              <a:rPr lang="en-US" dirty="0"/>
              <a:t>Pursuant to Act 95, the Department hired advisors in June and July, 2019</a:t>
            </a:r>
          </a:p>
          <a:p>
            <a:endParaRPr lang="en-US" sz="2600" dirty="0"/>
          </a:p>
          <a:p>
            <a:r>
              <a:rPr lang="en-US" dirty="0"/>
              <a:t>The Department and advisors immediately began to prepare the necessary process materials and data room and publicly announced an invitation for interested parties on Aug. 16, 2019</a:t>
            </a:r>
          </a:p>
          <a:p>
            <a:endParaRPr lang="en-US" sz="2600" dirty="0"/>
          </a:p>
          <a:p>
            <a:r>
              <a:rPr lang="en-US" dirty="0"/>
              <a:t>Process and timeline were developed with a view to facilitate negotiations with Central while also maximizing outcomes as defined by Act 95</a:t>
            </a:r>
          </a:p>
          <a:p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55F42-4305-4849-BE39-E378CA41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0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A3850-D4B1-4C39-AFE3-BB7FED1F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Key Process Items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514A1B-395E-4857-BFC5-405F49BE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97998" cy="424299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600" dirty="0"/>
              <a:t>26,000+ of Data Room documents</a:t>
            </a:r>
          </a:p>
          <a:p>
            <a:pPr>
              <a:lnSpc>
                <a:spcPct val="70000"/>
              </a:lnSpc>
            </a:pPr>
            <a:endParaRPr lang="en-US" sz="2600" dirty="0"/>
          </a:p>
          <a:p>
            <a:pPr>
              <a:lnSpc>
                <a:spcPct val="70000"/>
              </a:lnSpc>
            </a:pPr>
            <a:r>
              <a:rPr lang="en-US" altLang="en-US" dirty="0"/>
              <a:t>358,000+ of Data Room pages</a:t>
            </a:r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600" dirty="0"/>
              <a:t>2,000+ diligence questions</a:t>
            </a:r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600" dirty="0"/>
              <a:t>Approximately 50,000+ man-hours</a:t>
            </a:r>
          </a:p>
          <a:p>
            <a:pPr>
              <a:lnSpc>
                <a:spcPct val="70000"/>
              </a:lnSpc>
            </a:pPr>
            <a:endParaRPr lang="en-US" sz="2600" dirty="0"/>
          </a:p>
          <a:p>
            <a:pPr>
              <a:lnSpc>
                <a:spcPct val="70000"/>
              </a:lnSpc>
            </a:pPr>
            <a:r>
              <a:rPr lang="en-US" sz="2600" dirty="0"/>
              <a:t>Hundreds of conference calls and in-person meetings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55F42-4305-4849-BE39-E378CA41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5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A3850-D4B1-4C39-AFE3-BB7FED1F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Overview of Participants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29A10-B12F-4FFF-B557-8A78F4BD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5384-A81F-4414-9A7C-0EDDE98170A8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Group 87">
            <a:extLst>
              <a:ext uri="{FF2B5EF4-FFF2-40B4-BE49-F238E27FC236}">
                <a16:creationId xmlns:a16="http://schemas.microsoft.com/office/drawing/2014/main" id="{2AF234E7-4EFB-4932-A2C5-0293CA77FDB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7883417"/>
              </p:ext>
            </p:extLst>
          </p:nvPr>
        </p:nvGraphicFramePr>
        <p:xfrm>
          <a:off x="3746836" y="1682871"/>
          <a:ext cx="4698328" cy="1746129"/>
        </p:xfrm>
        <a:graphic>
          <a:graphicData uri="http://schemas.openxmlformats.org/drawingml/2006/table">
            <a:tbl>
              <a:tblPr/>
              <a:tblGrid>
                <a:gridCol w="130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04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Parties Contacted</a:t>
                      </a:r>
                    </a:p>
                  </a:txBody>
                  <a:tcPr marL="36254" marR="36254" marT="18127" marB="181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1" indent="0" algn="ctr" defTabSz="9142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24A"/>
                        </a:buClr>
                        <a:buSzPct val="120000"/>
                        <a:buFont typeface="Wingdings"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54381" marR="54381" marT="36254" marB="3625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04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NDAs Executed</a:t>
                      </a:r>
                    </a:p>
                  </a:txBody>
                  <a:tcPr marL="36254" marR="36254" marT="18127" marB="181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1" indent="0" algn="ctr" defTabSz="9142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24A"/>
                        </a:buClr>
                        <a:buSzPct val="120000"/>
                        <a:buFont typeface="Wingdings"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381" marR="54381" marT="36254" marB="3625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04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Data Room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Access Granted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254" marR="36254" marT="18127" marB="181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1" indent="0" algn="ctr" defTabSz="9142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24A"/>
                        </a:buClr>
                        <a:buSzPct val="120000"/>
                        <a:buFont typeface="Wingdings"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381" marR="54381" marT="36254" marB="3625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oup 87">
            <a:extLst>
              <a:ext uri="{FF2B5EF4-FFF2-40B4-BE49-F238E27FC236}">
                <a16:creationId xmlns:a16="http://schemas.microsoft.com/office/drawing/2014/main" id="{DD8986FF-B3A9-4987-B0CA-EEFBF8175BE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6772198"/>
              </p:ext>
            </p:extLst>
          </p:nvPr>
        </p:nvGraphicFramePr>
        <p:xfrm>
          <a:off x="2910727" y="3642248"/>
          <a:ext cx="6370547" cy="2634264"/>
        </p:xfrm>
        <a:graphic>
          <a:graphicData uri="http://schemas.openxmlformats.org/drawingml/2006/table">
            <a:tbl>
              <a:tblPr/>
              <a:tblGrid>
                <a:gridCol w="1245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336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36254" marR="36254" marT="18127" marB="18127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SALE</a:t>
                      </a:r>
                    </a:p>
                  </a:txBody>
                  <a:tcPr marL="36254" marR="36254" marT="18127" marB="18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MANAGEMENT CONTRACT</a:t>
                      </a:r>
                    </a:p>
                  </a:txBody>
                  <a:tcPr marL="36254" marR="36254" marT="18127" marB="18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D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976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Management Presentations</a:t>
                      </a:r>
                    </a:p>
                  </a:txBody>
                  <a:tcPr marL="36254" marR="36254" marT="18127" marB="181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1" indent="0" algn="ctr" defTabSz="9142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24A"/>
                        </a:buClr>
                        <a:buSzPct val="120000"/>
                        <a:buFont typeface="Wingdings"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(2 Consortiums)</a:t>
                      </a:r>
                    </a:p>
                  </a:txBody>
                  <a:tcPr marL="54381" marR="54381" marT="36254" marB="3625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1" indent="0" algn="ctr" defTabSz="9142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24A"/>
                        </a:buClr>
                        <a:buSzPct val="120000"/>
                        <a:buFont typeface="Wingdings"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(1 Consortium)</a:t>
                      </a:r>
                    </a:p>
                  </a:txBody>
                  <a:tcPr marL="54381" marR="54381" marT="36254" marB="3625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D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976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Site Visits</a:t>
                      </a:r>
                    </a:p>
                  </a:txBody>
                  <a:tcPr marL="36254" marR="36254" marT="18127" marB="181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1" indent="0" algn="ctr" defTabSz="9142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24A"/>
                        </a:buClr>
                        <a:buSzPct val="120000"/>
                        <a:buFont typeface="Wingdings"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(2 Consortiums)</a:t>
                      </a:r>
                    </a:p>
                  </a:txBody>
                  <a:tcPr marL="54381" marR="54381" marT="36254" marB="3625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1" indent="0" algn="ctr" defTabSz="9142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24A"/>
                        </a:buClr>
                        <a:buSzPct val="120000"/>
                        <a:buFont typeface="Wingdings"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(1 Consortium)</a:t>
                      </a:r>
                    </a:p>
                  </a:txBody>
                  <a:tcPr marL="54381" marR="54381" marT="36254" marB="3625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D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976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Final Proposals Submitted</a:t>
                      </a:r>
                    </a:p>
                  </a:txBody>
                  <a:tcPr marL="36254" marR="36254" marT="18127" marB="181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1" indent="0" algn="ctr" defTabSz="9142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24A"/>
                        </a:buClr>
                        <a:buSzPct val="120000"/>
                        <a:buFont typeface="Wingdings"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(1 Consortium)</a:t>
                      </a:r>
                    </a:p>
                  </a:txBody>
                  <a:tcPr marL="54381" marR="54381" marT="36254" marB="3625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1" indent="0" algn="ctr" defTabSz="9142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24A"/>
                        </a:buClr>
                        <a:buSzPct val="120000"/>
                        <a:buFont typeface="Wingdings"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381" marR="54381" marT="36254" marB="3625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D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6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82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A3850-D4B1-4C39-AFE3-BB7FED1F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Timeline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C0350-CCD0-4A18-9FD5-18291FB3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E15384-A81F-4414-9A7C-0EDDE98170A8}" type="slidenum">
              <a:rPr lang="en-US" smtClean="0"/>
              <a:t>8</a:t>
            </a:fld>
            <a:endParaRPr lang="en-US" dirty="0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B00B1F7C-30F6-4347-BFD4-CDA1FFCB8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876" y="3568959"/>
            <a:ext cx="9667907" cy="755973"/>
          </a:xfrm>
          <a:prstGeom prst="rightArrow">
            <a:avLst>
              <a:gd name="adj1" fmla="val 55907"/>
              <a:gd name="adj2" fmla="val 24834"/>
            </a:avLst>
          </a:prstGeom>
          <a:solidFill>
            <a:schemeClr val="tx2"/>
          </a:solidFill>
          <a:ln w="9525" cap="flat" cmpd="sng" algn="ctr">
            <a:noFill/>
            <a:prstDash val="solid"/>
            <a:headEnd type="none" w="sm" len="sm"/>
            <a:tailEnd type="none" w="med" len="lg"/>
          </a:ln>
          <a:effectLst/>
        </p:spPr>
        <p:txBody>
          <a:bodyPr vert="vert270" wrap="none" lIns="87275" tIns="87275" rIns="87275" bIns="87275" anchor="ctr"/>
          <a:lstStyle/>
          <a:p>
            <a:pPr marL="0" marR="0" lvl="0" indent="0" algn="ctr" defTabSz="8730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9443" algn="ctr"/>
                <a:tab pos="2738885" algn="ctr"/>
                <a:tab pos="4109771" algn="ctr"/>
                <a:tab pos="5479214" algn="ctr"/>
                <a:tab pos="6848656" algn="r"/>
              </a:tabLst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3A50FC09-6309-4E28-BD8C-FCFDDB219F4A}"/>
              </a:ext>
            </a:extLst>
          </p:cNvPr>
          <p:cNvSpPr/>
          <p:nvPr/>
        </p:nvSpPr>
        <p:spPr>
          <a:xfrm>
            <a:off x="1687561" y="1590950"/>
            <a:ext cx="1809750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5/22: Joint Resolution passed</a:t>
            </a:r>
          </a:p>
        </p:txBody>
      </p:sp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99677C2A-FCD8-4EAD-B240-4411A8FA2691}"/>
              </a:ext>
            </a:extLst>
          </p:cNvPr>
          <p:cNvSpPr/>
          <p:nvPr/>
        </p:nvSpPr>
        <p:spPr>
          <a:xfrm>
            <a:off x="1924001" y="2034032"/>
            <a:ext cx="1272981" cy="283464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6/11: RFPs issued</a:t>
            </a:r>
          </a:p>
        </p:txBody>
      </p:sp>
      <p:cxnSp>
        <p:nvCxnSpPr>
          <p:cNvPr id="35" name="Elbow Connector 117">
            <a:extLst>
              <a:ext uri="{FF2B5EF4-FFF2-40B4-BE49-F238E27FC236}">
                <a16:creationId xmlns:a16="http://schemas.microsoft.com/office/drawing/2014/main" id="{01FB7E8A-AD75-463B-B1CA-B427E85D7865}"/>
              </a:ext>
            </a:extLst>
          </p:cNvPr>
          <p:cNvCxnSpPr/>
          <p:nvPr/>
        </p:nvCxnSpPr>
        <p:spPr>
          <a:xfrm>
            <a:off x="1790652" y="1883357"/>
            <a:ext cx="0" cy="206359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36" name="Elbow Connector 117">
            <a:extLst>
              <a:ext uri="{FF2B5EF4-FFF2-40B4-BE49-F238E27FC236}">
                <a16:creationId xmlns:a16="http://schemas.microsoft.com/office/drawing/2014/main" id="{912202FA-1C2B-42AD-B1B5-C0919DE35F87}"/>
              </a:ext>
            </a:extLst>
          </p:cNvPr>
          <p:cNvCxnSpPr/>
          <p:nvPr/>
        </p:nvCxnSpPr>
        <p:spPr>
          <a:xfrm>
            <a:off x="2028777" y="2317496"/>
            <a:ext cx="0" cy="1629451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37" name="Elbow Connector 117">
            <a:extLst>
              <a:ext uri="{FF2B5EF4-FFF2-40B4-BE49-F238E27FC236}">
                <a16:creationId xmlns:a16="http://schemas.microsoft.com/office/drawing/2014/main" id="{9FD8E7D4-58AD-4281-8254-AE84AC12744F}"/>
              </a:ext>
            </a:extLst>
          </p:cNvPr>
          <p:cNvCxnSpPr/>
          <p:nvPr/>
        </p:nvCxnSpPr>
        <p:spPr>
          <a:xfrm flipV="1">
            <a:off x="2982961" y="3946945"/>
            <a:ext cx="0" cy="1465806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38" name="Elbow Connector 117">
            <a:extLst>
              <a:ext uri="{FF2B5EF4-FFF2-40B4-BE49-F238E27FC236}">
                <a16:creationId xmlns:a16="http://schemas.microsoft.com/office/drawing/2014/main" id="{365B00E4-8758-49DE-9905-B98B0FE41BD7}"/>
              </a:ext>
            </a:extLst>
          </p:cNvPr>
          <p:cNvCxnSpPr/>
          <p:nvPr/>
        </p:nvCxnSpPr>
        <p:spPr>
          <a:xfrm>
            <a:off x="3651536" y="2991054"/>
            <a:ext cx="1" cy="955893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sp>
        <p:nvSpPr>
          <p:cNvPr id="39" name="Rounded Rectangle 41">
            <a:extLst>
              <a:ext uri="{FF2B5EF4-FFF2-40B4-BE49-F238E27FC236}">
                <a16:creationId xmlns:a16="http://schemas.microsoft.com/office/drawing/2014/main" id="{AC5465FE-AD96-47F6-85FC-617F20BF6BA1}"/>
              </a:ext>
            </a:extLst>
          </p:cNvPr>
          <p:cNvSpPr/>
          <p:nvPr/>
        </p:nvSpPr>
        <p:spPr>
          <a:xfrm>
            <a:off x="4073476" y="4324932"/>
            <a:ext cx="2314575" cy="411480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10/3: Confidential Information Presentation uploaded to Data Room</a:t>
            </a:r>
          </a:p>
        </p:txBody>
      </p:sp>
      <p:cxnSp>
        <p:nvCxnSpPr>
          <p:cNvPr id="40" name="Elbow Connector 117">
            <a:extLst>
              <a:ext uri="{FF2B5EF4-FFF2-40B4-BE49-F238E27FC236}">
                <a16:creationId xmlns:a16="http://schemas.microsoft.com/office/drawing/2014/main" id="{F4D8D07D-3355-47B2-A9A3-886DB2DF5895}"/>
              </a:ext>
            </a:extLst>
          </p:cNvPr>
          <p:cNvCxnSpPr/>
          <p:nvPr/>
        </p:nvCxnSpPr>
        <p:spPr>
          <a:xfrm flipV="1">
            <a:off x="4171903" y="3946946"/>
            <a:ext cx="0" cy="377986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sp>
        <p:nvSpPr>
          <p:cNvPr id="41" name="Rounded Rectangle 48">
            <a:extLst>
              <a:ext uri="{FF2B5EF4-FFF2-40B4-BE49-F238E27FC236}">
                <a16:creationId xmlns:a16="http://schemas.microsoft.com/office/drawing/2014/main" id="{00A63412-174A-4F60-9F36-DA5ED6624CA8}"/>
              </a:ext>
            </a:extLst>
          </p:cNvPr>
          <p:cNvSpPr/>
          <p:nvPr/>
        </p:nvSpPr>
        <p:spPr>
          <a:xfrm>
            <a:off x="4086178" y="2579574"/>
            <a:ext cx="1904999" cy="411480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10/4 – 10/18: Management Presentations</a:t>
            </a:r>
          </a:p>
        </p:txBody>
      </p:sp>
      <p:cxnSp>
        <p:nvCxnSpPr>
          <p:cNvPr id="42" name="Elbow Connector 117">
            <a:extLst>
              <a:ext uri="{FF2B5EF4-FFF2-40B4-BE49-F238E27FC236}">
                <a16:creationId xmlns:a16="http://schemas.microsoft.com/office/drawing/2014/main" id="{C0FC2301-614B-473B-BB07-B26FE36FC521}"/>
              </a:ext>
            </a:extLst>
          </p:cNvPr>
          <p:cNvCxnSpPr/>
          <p:nvPr/>
        </p:nvCxnSpPr>
        <p:spPr>
          <a:xfrm>
            <a:off x="4505278" y="2991054"/>
            <a:ext cx="0" cy="955893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oval"/>
          </a:ln>
          <a:effectLst/>
        </p:spPr>
      </p:cxnSp>
      <p:sp>
        <p:nvSpPr>
          <p:cNvPr id="43" name="Rounded Rectangle 54">
            <a:extLst>
              <a:ext uri="{FF2B5EF4-FFF2-40B4-BE49-F238E27FC236}">
                <a16:creationId xmlns:a16="http://schemas.microsoft.com/office/drawing/2014/main" id="{E5B39D96-B35D-4807-AEC3-B51C4B5E032F}"/>
              </a:ext>
            </a:extLst>
          </p:cNvPr>
          <p:cNvSpPr/>
          <p:nvPr/>
        </p:nvSpPr>
        <p:spPr>
          <a:xfrm>
            <a:off x="4830040" y="1590950"/>
            <a:ext cx="3116023" cy="584814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10/14: Process Letter with specific guidance on JR requirements and fixed / supported assumptions provided to participants</a:t>
            </a:r>
            <a:endParaRPr lang="en-US" sz="1000" b="1" kern="1200" dirty="0"/>
          </a:p>
        </p:txBody>
      </p:sp>
      <p:sp>
        <p:nvSpPr>
          <p:cNvPr id="44" name="Rounded Rectangle 59">
            <a:extLst>
              <a:ext uri="{FF2B5EF4-FFF2-40B4-BE49-F238E27FC236}">
                <a16:creationId xmlns:a16="http://schemas.microsoft.com/office/drawing/2014/main" id="{34111461-3353-4885-A5DB-B81D9DF33CF0}"/>
              </a:ext>
            </a:extLst>
          </p:cNvPr>
          <p:cNvSpPr/>
          <p:nvPr/>
        </p:nvSpPr>
        <p:spPr>
          <a:xfrm>
            <a:off x="6942329" y="2346461"/>
            <a:ext cx="2201623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11/26: Deadline for Submissions</a:t>
            </a:r>
          </a:p>
        </p:txBody>
      </p:sp>
      <p:sp>
        <p:nvSpPr>
          <p:cNvPr id="45" name="Rounded Rectangle 62">
            <a:extLst>
              <a:ext uri="{FF2B5EF4-FFF2-40B4-BE49-F238E27FC236}">
                <a16:creationId xmlns:a16="http://schemas.microsoft.com/office/drawing/2014/main" id="{522D339C-6AC6-459C-8EB5-D7E853C2A0E0}"/>
              </a:ext>
            </a:extLst>
          </p:cNvPr>
          <p:cNvSpPr/>
          <p:nvPr/>
        </p:nvSpPr>
        <p:spPr>
          <a:xfrm>
            <a:off x="7599633" y="4884160"/>
            <a:ext cx="2430144" cy="671238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12/3: Participant negotiations with Central on PPA; 5 in-person Central meetings with 4 participants</a:t>
            </a:r>
          </a:p>
        </p:txBody>
      </p:sp>
      <p:sp>
        <p:nvSpPr>
          <p:cNvPr id="46" name="Rounded Rectangle 64">
            <a:extLst>
              <a:ext uri="{FF2B5EF4-FFF2-40B4-BE49-F238E27FC236}">
                <a16:creationId xmlns:a16="http://schemas.microsoft.com/office/drawing/2014/main" id="{B0CE205F-FE09-4EE7-B809-BA76F178CDD5}"/>
              </a:ext>
            </a:extLst>
          </p:cNvPr>
          <p:cNvSpPr/>
          <p:nvPr/>
        </p:nvSpPr>
        <p:spPr>
          <a:xfrm>
            <a:off x="8118427" y="1598062"/>
            <a:ext cx="2438399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1/3: Deadline for Revised Submissions</a:t>
            </a:r>
          </a:p>
        </p:txBody>
      </p:sp>
      <p:cxnSp>
        <p:nvCxnSpPr>
          <p:cNvPr id="47" name="Elbow Connector 117">
            <a:extLst>
              <a:ext uri="{FF2B5EF4-FFF2-40B4-BE49-F238E27FC236}">
                <a16:creationId xmlns:a16="http://schemas.microsoft.com/office/drawing/2014/main" id="{6EF12E5E-65A6-48C9-A37C-06976FB972D4}"/>
              </a:ext>
            </a:extLst>
          </p:cNvPr>
          <p:cNvCxnSpPr/>
          <p:nvPr/>
        </p:nvCxnSpPr>
        <p:spPr>
          <a:xfrm flipV="1">
            <a:off x="10382202" y="3946946"/>
            <a:ext cx="0" cy="175110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48" name="Elbow Connector 117">
            <a:extLst>
              <a:ext uri="{FF2B5EF4-FFF2-40B4-BE49-F238E27FC236}">
                <a16:creationId xmlns:a16="http://schemas.microsoft.com/office/drawing/2014/main" id="{9DB2DFB3-D7E8-4ACC-B9B4-B86FD63ED442}"/>
              </a:ext>
            </a:extLst>
          </p:cNvPr>
          <p:cNvCxnSpPr/>
          <p:nvPr/>
        </p:nvCxnSpPr>
        <p:spPr>
          <a:xfrm>
            <a:off x="9715452" y="1883357"/>
            <a:ext cx="0" cy="206359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49" name="Elbow Connector 117">
            <a:extLst>
              <a:ext uri="{FF2B5EF4-FFF2-40B4-BE49-F238E27FC236}">
                <a16:creationId xmlns:a16="http://schemas.microsoft.com/office/drawing/2014/main" id="{C962DE1C-5DCF-4822-86AC-291E8F284454}"/>
              </a:ext>
            </a:extLst>
          </p:cNvPr>
          <p:cNvCxnSpPr/>
          <p:nvPr/>
        </p:nvCxnSpPr>
        <p:spPr>
          <a:xfrm flipV="1">
            <a:off x="8814705" y="3946947"/>
            <a:ext cx="0" cy="937213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50" name="Elbow Connector 117">
            <a:extLst>
              <a:ext uri="{FF2B5EF4-FFF2-40B4-BE49-F238E27FC236}">
                <a16:creationId xmlns:a16="http://schemas.microsoft.com/office/drawing/2014/main" id="{3C7B9680-94F0-4DAF-9DDA-1206BD8AB5BA}"/>
              </a:ext>
            </a:extLst>
          </p:cNvPr>
          <p:cNvCxnSpPr/>
          <p:nvPr/>
        </p:nvCxnSpPr>
        <p:spPr>
          <a:xfrm>
            <a:off x="7679283" y="2631756"/>
            <a:ext cx="0" cy="1222244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51" name="Elbow Connector 117">
            <a:extLst>
              <a:ext uri="{FF2B5EF4-FFF2-40B4-BE49-F238E27FC236}">
                <a16:creationId xmlns:a16="http://schemas.microsoft.com/office/drawing/2014/main" id="{7C92D6AA-670E-4B08-99C7-E18B1F0E3793}"/>
              </a:ext>
            </a:extLst>
          </p:cNvPr>
          <p:cNvCxnSpPr>
            <a:stCxn id="58" idx="0"/>
          </p:cNvCxnSpPr>
          <p:nvPr/>
        </p:nvCxnSpPr>
        <p:spPr>
          <a:xfrm flipV="1">
            <a:off x="6578472" y="3946946"/>
            <a:ext cx="0" cy="1874428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52" name="Elbow Connector 117">
            <a:extLst>
              <a:ext uri="{FF2B5EF4-FFF2-40B4-BE49-F238E27FC236}">
                <a16:creationId xmlns:a16="http://schemas.microsoft.com/office/drawing/2014/main" id="{2429C62B-FE43-4316-AEB9-BB03903D9826}"/>
              </a:ext>
            </a:extLst>
          </p:cNvPr>
          <p:cNvCxnSpPr/>
          <p:nvPr/>
        </p:nvCxnSpPr>
        <p:spPr>
          <a:xfrm>
            <a:off x="6226047" y="2175764"/>
            <a:ext cx="0" cy="1771183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sp>
        <p:nvSpPr>
          <p:cNvPr id="53" name="Rounded Rectangle 39">
            <a:extLst>
              <a:ext uri="{FF2B5EF4-FFF2-40B4-BE49-F238E27FC236}">
                <a16:creationId xmlns:a16="http://schemas.microsoft.com/office/drawing/2014/main" id="{737579B2-6A21-490B-9986-0A1CCAA10781}"/>
              </a:ext>
            </a:extLst>
          </p:cNvPr>
          <p:cNvSpPr/>
          <p:nvPr/>
        </p:nvSpPr>
        <p:spPr>
          <a:xfrm>
            <a:off x="1924001" y="5821374"/>
            <a:ext cx="2724151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000" b="1" kern="1200" dirty="0"/>
              <a:t>6/25, 7/18, 7/26: Advisors notified of selection</a:t>
            </a:r>
          </a:p>
        </p:txBody>
      </p:sp>
      <p:cxnSp>
        <p:nvCxnSpPr>
          <p:cNvPr id="54" name="Elbow Connector 117">
            <a:extLst>
              <a:ext uri="{FF2B5EF4-FFF2-40B4-BE49-F238E27FC236}">
                <a16:creationId xmlns:a16="http://schemas.microsoft.com/office/drawing/2014/main" id="{B9D22570-72C0-4020-9C7C-6DA2E7AEACD7}"/>
              </a:ext>
            </a:extLst>
          </p:cNvPr>
          <p:cNvCxnSpPr/>
          <p:nvPr/>
        </p:nvCxnSpPr>
        <p:spPr>
          <a:xfrm flipV="1">
            <a:off x="2485977" y="3946945"/>
            <a:ext cx="0" cy="1874429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sp>
        <p:nvSpPr>
          <p:cNvPr id="55" name="Rounded Rectangle 37">
            <a:extLst>
              <a:ext uri="{FF2B5EF4-FFF2-40B4-BE49-F238E27FC236}">
                <a16:creationId xmlns:a16="http://schemas.microsoft.com/office/drawing/2014/main" id="{13B154B8-DCBB-4831-9139-B67C50C023F3}"/>
              </a:ext>
            </a:extLst>
          </p:cNvPr>
          <p:cNvSpPr/>
          <p:nvPr/>
        </p:nvSpPr>
        <p:spPr>
          <a:xfrm>
            <a:off x="2316116" y="2579574"/>
            <a:ext cx="1652587" cy="411480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9/20: Data Room Access provided to Participants</a:t>
            </a:r>
          </a:p>
        </p:txBody>
      </p:sp>
      <p:sp>
        <p:nvSpPr>
          <p:cNvPr id="56" name="Rounded Rectangle 66">
            <a:extLst>
              <a:ext uri="{FF2B5EF4-FFF2-40B4-BE49-F238E27FC236}">
                <a16:creationId xmlns:a16="http://schemas.microsoft.com/office/drawing/2014/main" id="{9D45E92A-87C6-4622-8227-A15F1DE968D0}"/>
              </a:ext>
            </a:extLst>
          </p:cNvPr>
          <p:cNvSpPr/>
          <p:nvPr/>
        </p:nvSpPr>
        <p:spPr>
          <a:xfrm>
            <a:off x="8213677" y="5698046"/>
            <a:ext cx="2600325" cy="408623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7432" tIns="45720" rIns="27432" bIns="45720" numCol="1" spcCol="1270" anchor="ctr" anchorCtr="0">
            <a:spAutoFit/>
          </a:bodyPr>
          <a:lstStyle/>
          <a:p>
            <a:pPr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2/4: Deadline for Final Submissions with supporting documentation / contracts</a:t>
            </a:r>
          </a:p>
        </p:txBody>
      </p:sp>
      <p:sp>
        <p:nvSpPr>
          <p:cNvPr id="57" name="Rounded Rectangle 34">
            <a:extLst>
              <a:ext uri="{FF2B5EF4-FFF2-40B4-BE49-F238E27FC236}">
                <a16:creationId xmlns:a16="http://schemas.microsoft.com/office/drawing/2014/main" id="{18B8D013-41D9-442F-9CB6-562D7AD8F3C8}"/>
              </a:ext>
            </a:extLst>
          </p:cNvPr>
          <p:cNvSpPr/>
          <p:nvPr/>
        </p:nvSpPr>
        <p:spPr>
          <a:xfrm>
            <a:off x="2757441" y="5412751"/>
            <a:ext cx="2238374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8/16: Process launch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B9A7B01-C9C6-483C-AE15-8814E22167B5}"/>
              </a:ext>
            </a:extLst>
          </p:cNvPr>
          <p:cNvSpPr/>
          <p:nvPr/>
        </p:nvSpPr>
        <p:spPr>
          <a:xfrm>
            <a:off x="5477660" y="5821374"/>
            <a:ext cx="2201623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10/29 – 11/15: Participant Site Visits</a:t>
            </a:r>
          </a:p>
        </p:txBody>
      </p:sp>
      <p:sp>
        <p:nvSpPr>
          <p:cNvPr id="59" name="Rounded Rectangle 61">
            <a:extLst>
              <a:ext uri="{FF2B5EF4-FFF2-40B4-BE49-F238E27FC236}">
                <a16:creationId xmlns:a16="http://schemas.microsoft.com/office/drawing/2014/main" id="{1862EF64-C6E9-4D74-A5FF-566FDE9FA114}"/>
              </a:ext>
            </a:extLst>
          </p:cNvPr>
          <p:cNvSpPr/>
          <p:nvPr/>
        </p:nvSpPr>
        <p:spPr>
          <a:xfrm>
            <a:off x="3526108" y="4873723"/>
            <a:ext cx="2574511" cy="411480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Finalization of Marketing Materials with multiple SC meetings</a:t>
            </a:r>
          </a:p>
        </p:txBody>
      </p:sp>
      <p:cxnSp>
        <p:nvCxnSpPr>
          <p:cNvPr id="60" name="Elbow Connector 117">
            <a:extLst>
              <a:ext uri="{FF2B5EF4-FFF2-40B4-BE49-F238E27FC236}">
                <a16:creationId xmlns:a16="http://schemas.microsoft.com/office/drawing/2014/main" id="{1C584275-0EA1-4165-B895-E88FAAF67688}"/>
              </a:ext>
            </a:extLst>
          </p:cNvPr>
          <p:cNvCxnSpPr/>
          <p:nvPr/>
        </p:nvCxnSpPr>
        <p:spPr>
          <a:xfrm flipH="1" flipV="1">
            <a:off x="3227241" y="4035845"/>
            <a:ext cx="763686" cy="2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61" name="Elbow Connector 117">
            <a:extLst>
              <a:ext uri="{FF2B5EF4-FFF2-40B4-BE49-F238E27FC236}">
                <a16:creationId xmlns:a16="http://schemas.microsoft.com/office/drawing/2014/main" id="{12165EB1-833B-4648-9AA7-2800CAD0E291}"/>
              </a:ext>
            </a:extLst>
          </p:cNvPr>
          <p:cNvCxnSpPr/>
          <p:nvPr/>
        </p:nvCxnSpPr>
        <p:spPr>
          <a:xfrm>
            <a:off x="3543252" y="4035845"/>
            <a:ext cx="447675" cy="0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6ECAFC2-8DDD-4F41-AAA7-12DE8816775E}"/>
              </a:ext>
            </a:extLst>
          </p:cNvPr>
          <p:cNvCxnSpPr/>
          <p:nvPr/>
        </p:nvCxnSpPr>
        <p:spPr bwMode="auto">
          <a:xfrm>
            <a:off x="3651536" y="4035847"/>
            <a:ext cx="1" cy="848312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Elbow Connector 117">
            <a:extLst>
              <a:ext uri="{FF2B5EF4-FFF2-40B4-BE49-F238E27FC236}">
                <a16:creationId xmlns:a16="http://schemas.microsoft.com/office/drawing/2014/main" id="{5F1B9312-99E7-40BF-97C2-FE870BF98468}"/>
              </a:ext>
            </a:extLst>
          </p:cNvPr>
          <p:cNvCxnSpPr/>
          <p:nvPr/>
        </p:nvCxnSpPr>
        <p:spPr>
          <a:xfrm flipH="1" flipV="1">
            <a:off x="7931775" y="3839605"/>
            <a:ext cx="763686" cy="2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64" name="Elbow Connector 117">
            <a:extLst>
              <a:ext uri="{FF2B5EF4-FFF2-40B4-BE49-F238E27FC236}">
                <a16:creationId xmlns:a16="http://schemas.microsoft.com/office/drawing/2014/main" id="{E2150304-08CF-4FD7-8AB5-3E11154C82E5}"/>
              </a:ext>
            </a:extLst>
          </p:cNvPr>
          <p:cNvCxnSpPr/>
          <p:nvPr/>
        </p:nvCxnSpPr>
        <p:spPr>
          <a:xfrm>
            <a:off x="8247786" y="3839605"/>
            <a:ext cx="1982016" cy="2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8BA7741-E528-4804-AD69-5EB104C9FB9A}"/>
              </a:ext>
            </a:extLst>
          </p:cNvPr>
          <p:cNvCxnSpPr/>
          <p:nvPr/>
        </p:nvCxnSpPr>
        <p:spPr bwMode="auto">
          <a:xfrm flipH="1">
            <a:off x="8803521" y="3442282"/>
            <a:ext cx="11184" cy="414049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117">
            <a:extLst>
              <a:ext uri="{FF2B5EF4-FFF2-40B4-BE49-F238E27FC236}">
                <a16:creationId xmlns:a16="http://schemas.microsoft.com/office/drawing/2014/main" id="{FBBF11DD-BAE1-4855-B287-71093E3C45FF}"/>
              </a:ext>
            </a:extLst>
          </p:cNvPr>
          <p:cNvCxnSpPr>
            <a:cxnSpLocks/>
          </p:cNvCxnSpPr>
          <p:nvPr/>
        </p:nvCxnSpPr>
        <p:spPr>
          <a:xfrm>
            <a:off x="8814705" y="3946945"/>
            <a:ext cx="1415097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headEnd type="none"/>
            <a:tailEnd type="oval"/>
          </a:ln>
          <a:effectLst/>
        </p:spPr>
      </p:cxnSp>
      <p:sp>
        <p:nvSpPr>
          <p:cNvPr id="66" name="Rounded Rectangle 79">
            <a:extLst>
              <a:ext uri="{FF2B5EF4-FFF2-40B4-BE49-F238E27FC236}">
                <a16:creationId xmlns:a16="http://schemas.microsoft.com/office/drawing/2014/main" id="{22D5F33C-20D1-47F0-840A-07EA8DC00C28}"/>
              </a:ext>
            </a:extLst>
          </p:cNvPr>
          <p:cNvSpPr/>
          <p:nvPr/>
        </p:nvSpPr>
        <p:spPr>
          <a:xfrm>
            <a:off x="7724167" y="3061355"/>
            <a:ext cx="2842933" cy="380928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APA / Management Contract Negotiations with Admin and 3 participants</a:t>
            </a:r>
          </a:p>
        </p:txBody>
      </p:sp>
      <p:sp>
        <p:nvSpPr>
          <p:cNvPr id="70" name="Rounded Rectangle 59">
            <a:extLst>
              <a:ext uri="{FF2B5EF4-FFF2-40B4-BE49-F238E27FC236}">
                <a16:creationId xmlns:a16="http://schemas.microsoft.com/office/drawing/2014/main" id="{0700440D-46D9-411F-B4F8-07005FEE9E4C}"/>
              </a:ext>
            </a:extLst>
          </p:cNvPr>
          <p:cNvSpPr/>
          <p:nvPr/>
        </p:nvSpPr>
        <p:spPr>
          <a:xfrm>
            <a:off x="9885362" y="2352433"/>
            <a:ext cx="2201623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2/11: Submission of Report</a:t>
            </a:r>
          </a:p>
        </p:txBody>
      </p:sp>
      <p:cxnSp>
        <p:nvCxnSpPr>
          <p:cNvPr id="72" name="Elbow Connector 117">
            <a:extLst>
              <a:ext uri="{FF2B5EF4-FFF2-40B4-BE49-F238E27FC236}">
                <a16:creationId xmlns:a16="http://schemas.microsoft.com/office/drawing/2014/main" id="{D1B2CE54-2F23-4E4A-98B2-1FD1230C264F}"/>
              </a:ext>
            </a:extLst>
          </p:cNvPr>
          <p:cNvCxnSpPr>
            <a:cxnSpLocks/>
          </p:cNvCxnSpPr>
          <p:nvPr/>
        </p:nvCxnSpPr>
        <p:spPr>
          <a:xfrm>
            <a:off x="4505278" y="3946945"/>
            <a:ext cx="1882773" cy="0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71" name="Elbow Connector 117">
            <a:extLst>
              <a:ext uri="{FF2B5EF4-FFF2-40B4-BE49-F238E27FC236}">
                <a16:creationId xmlns:a16="http://schemas.microsoft.com/office/drawing/2014/main" id="{7EE45135-190E-4EB4-B63D-230BBB4094CF}"/>
              </a:ext>
            </a:extLst>
          </p:cNvPr>
          <p:cNvCxnSpPr/>
          <p:nvPr/>
        </p:nvCxnSpPr>
        <p:spPr>
          <a:xfrm>
            <a:off x="10825660" y="2640697"/>
            <a:ext cx="0" cy="1222244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373485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Elbow Connector 117">
            <a:extLst>
              <a:ext uri="{FF2B5EF4-FFF2-40B4-BE49-F238E27FC236}">
                <a16:creationId xmlns:a16="http://schemas.microsoft.com/office/drawing/2014/main" id="{8901BDD4-4EA3-4FB4-987F-2C1A05B8E727}"/>
              </a:ext>
            </a:extLst>
          </p:cNvPr>
          <p:cNvCxnSpPr/>
          <p:nvPr/>
        </p:nvCxnSpPr>
        <p:spPr>
          <a:xfrm>
            <a:off x="2296864" y="5849977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46" name="Elbow Connector 117">
            <a:extLst>
              <a:ext uri="{FF2B5EF4-FFF2-40B4-BE49-F238E27FC236}">
                <a16:creationId xmlns:a16="http://schemas.microsoft.com/office/drawing/2014/main" id="{7094FB87-A3AD-46EC-A271-45E6D6F39B9F}"/>
              </a:ext>
            </a:extLst>
          </p:cNvPr>
          <p:cNvCxnSpPr>
            <a:cxnSpLocks/>
          </p:cNvCxnSpPr>
          <p:nvPr/>
        </p:nvCxnSpPr>
        <p:spPr>
          <a:xfrm>
            <a:off x="2296864" y="6363872"/>
            <a:ext cx="274320" cy="1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1BA3850-D4B1-4C39-AFE3-BB7FED1F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53"/>
            <a:ext cx="10515600" cy="106795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Detailed Timeline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2A86D-9204-4B6B-9743-9D55CFCC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5875"/>
            <a:ext cx="2743200" cy="365125"/>
          </a:xfrm>
        </p:spPr>
        <p:txBody>
          <a:bodyPr/>
          <a:lstStyle/>
          <a:p>
            <a:fld id="{E8E15384-A81F-4414-9A7C-0EDDE98170A8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105" name="Elbow Connector 117">
            <a:extLst>
              <a:ext uri="{FF2B5EF4-FFF2-40B4-BE49-F238E27FC236}">
                <a16:creationId xmlns:a16="http://schemas.microsoft.com/office/drawing/2014/main" id="{D4364EE1-038E-48D4-A991-B0DC80FF5427}"/>
              </a:ext>
            </a:extLst>
          </p:cNvPr>
          <p:cNvCxnSpPr/>
          <p:nvPr/>
        </p:nvCxnSpPr>
        <p:spPr>
          <a:xfrm>
            <a:off x="2296864" y="5317676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06" name="Elbow Connector 117">
            <a:extLst>
              <a:ext uri="{FF2B5EF4-FFF2-40B4-BE49-F238E27FC236}">
                <a16:creationId xmlns:a16="http://schemas.microsoft.com/office/drawing/2014/main" id="{08F492BB-94B0-4E38-AADD-05061C646A80}"/>
              </a:ext>
            </a:extLst>
          </p:cNvPr>
          <p:cNvCxnSpPr/>
          <p:nvPr/>
        </p:nvCxnSpPr>
        <p:spPr>
          <a:xfrm flipV="1">
            <a:off x="2296864" y="1591561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07" name="Elbow Connector 117">
            <a:extLst>
              <a:ext uri="{FF2B5EF4-FFF2-40B4-BE49-F238E27FC236}">
                <a16:creationId xmlns:a16="http://schemas.microsoft.com/office/drawing/2014/main" id="{80BB8B29-EF1B-4B96-AC60-EBE6F6337A02}"/>
              </a:ext>
            </a:extLst>
          </p:cNvPr>
          <p:cNvCxnSpPr/>
          <p:nvPr/>
        </p:nvCxnSpPr>
        <p:spPr>
          <a:xfrm>
            <a:off x="2296864" y="2123863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08" name="Elbow Connector 117">
            <a:extLst>
              <a:ext uri="{FF2B5EF4-FFF2-40B4-BE49-F238E27FC236}">
                <a16:creationId xmlns:a16="http://schemas.microsoft.com/office/drawing/2014/main" id="{31580038-5032-423C-9E2E-334C13952D0C}"/>
              </a:ext>
            </a:extLst>
          </p:cNvPr>
          <p:cNvCxnSpPr/>
          <p:nvPr/>
        </p:nvCxnSpPr>
        <p:spPr>
          <a:xfrm>
            <a:off x="2296864" y="2656165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09" name="Elbow Connector 117">
            <a:extLst>
              <a:ext uri="{FF2B5EF4-FFF2-40B4-BE49-F238E27FC236}">
                <a16:creationId xmlns:a16="http://schemas.microsoft.com/office/drawing/2014/main" id="{030055BC-76F6-4B70-B198-78A49F23B1F3}"/>
              </a:ext>
            </a:extLst>
          </p:cNvPr>
          <p:cNvCxnSpPr/>
          <p:nvPr/>
        </p:nvCxnSpPr>
        <p:spPr>
          <a:xfrm flipV="1">
            <a:off x="2296864" y="3188467"/>
            <a:ext cx="274320" cy="1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10" name="Elbow Connector 117">
            <a:extLst>
              <a:ext uri="{FF2B5EF4-FFF2-40B4-BE49-F238E27FC236}">
                <a16:creationId xmlns:a16="http://schemas.microsoft.com/office/drawing/2014/main" id="{6CCBEE2E-4613-44BE-9E90-C0D45973CD30}"/>
              </a:ext>
            </a:extLst>
          </p:cNvPr>
          <p:cNvCxnSpPr/>
          <p:nvPr/>
        </p:nvCxnSpPr>
        <p:spPr>
          <a:xfrm>
            <a:off x="2296864" y="3720770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11" name="Elbow Connector 117">
            <a:extLst>
              <a:ext uri="{FF2B5EF4-FFF2-40B4-BE49-F238E27FC236}">
                <a16:creationId xmlns:a16="http://schemas.microsoft.com/office/drawing/2014/main" id="{765B58DC-FD35-43E6-B7BF-4779A0E982F3}"/>
              </a:ext>
            </a:extLst>
          </p:cNvPr>
          <p:cNvCxnSpPr/>
          <p:nvPr/>
        </p:nvCxnSpPr>
        <p:spPr>
          <a:xfrm>
            <a:off x="2296864" y="4253072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12" name="Elbow Connector 117">
            <a:extLst>
              <a:ext uri="{FF2B5EF4-FFF2-40B4-BE49-F238E27FC236}">
                <a16:creationId xmlns:a16="http://schemas.microsoft.com/office/drawing/2014/main" id="{B03F453E-158D-497F-B9C9-082A39DE32E7}"/>
              </a:ext>
            </a:extLst>
          </p:cNvPr>
          <p:cNvCxnSpPr/>
          <p:nvPr/>
        </p:nvCxnSpPr>
        <p:spPr>
          <a:xfrm>
            <a:off x="2296864" y="4785374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13" name="Elbow Connector 117">
            <a:extLst>
              <a:ext uri="{FF2B5EF4-FFF2-40B4-BE49-F238E27FC236}">
                <a16:creationId xmlns:a16="http://schemas.microsoft.com/office/drawing/2014/main" id="{9D773BAF-B479-4E2B-BEF2-4B7E176F222E}"/>
              </a:ext>
            </a:extLst>
          </p:cNvPr>
          <p:cNvCxnSpPr/>
          <p:nvPr/>
        </p:nvCxnSpPr>
        <p:spPr>
          <a:xfrm>
            <a:off x="2296864" y="1059259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headEnd type="none"/>
            <a:tailEnd type="oval"/>
          </a:ln>
          <a:effectLst/>
        </p:spPr>
      </p:cxnSp>
      <p:sp>
        <p:nvSpPr>
          <p:cNvPr id="114" name="AutoShape 3">
            <a:extLst>
              <a:ext uri="{FF2B5EF4-FFF2-40B4-BE49-F238E27FC236}">
                <a16:creationId xmlns:a16="http://schemas.microsoft.com/office/drawing/2014/main" id="{0FB85A0E-69D0-4ECB-9950-D3CFC49ECD1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926594" y="3315966"/>
            <a:ext cx="5934078" cy="1026169"/>
          </a:xfrm>
          <a:prstGeom prst="rightArrow">
            <a:avLst>
              <a:gd name="adj1" fmla="val 55907"/>
              <a:gd name="adj2" fmla="val 24834"/>
            </a:avLst>
          </a:prstGeom>
          <a:solidFill>
            <a:schemeClr val="tx2"/>
          </a:solidFill>
          <a:ln w="9525" cap="flat" cmpd="sng" algn="ctr">
            <a:noFill/>
            <a:prstDash val="solid"/>
            <a:headEnd type="none" w="sm" len="sm"/>
            <a:tailEnd type="none" w="med" len="lg"/>
          </a:ln>
          <a:effectLst/>
        </p:spPr>
        <p:txBody>
          <a:bodyPr vert="vert270" wrap="none" lIns="87275" tIns="87275" rIns="87275" bIns="87275" anchor="ctr"/>
          <a:lstStyle/>
          <a:p>
            <a:pPr marL="0" marR="0" lvl="0" indent="0" algn="ctr" defTabSz="8730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9443" algn="ctr"/>
                <a:tab pos="2738885" algn="ctr"/>
                <a:tab pos="4109771" algn="ctr"/>
                <a:tab pos="5479214" algn="ctr"/>
                <a:tab pos="6848656" algn="r"/>
              </a:tabLst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51CB5F8-21A9-44E6-B8A6-36BA5AADC062}"/>
              </a:ext>
            </a:extLst>
          </p:cNvPr>
          <p:cNvSpPr txBox="1"/>
          <p:nvPr/>
        </p:nvSpPr>
        <p:spPr>
          <a:xfrm>
            <a:off x="2717480" y="2507995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8/16</a:t>
            </a:r>
          </a:p>
        </p:txBody>
      </p:sp>
      <p:sp>
        <p:nvSpPr>
          <p:cNvPr id="116" name="Rounded Rectangle 24">
            <a:extLst>
              <a:ext uri="{FF2B5EF4-FFF2-40B4-BE49-F238E27FC236}">
                <a16:creationId xmlns:a16="http://schemas.microsoft.com/office/drawing/2014/main" id="{D9D053C8-3137-4719-8317-5B6F466413DC}"/>
              </a:ext>
            </a:extLst>
          </p:cNvPr>
          <p:cNvSpPr/>
          <p:nvPr/>
        </p:nvSpPr>
        <p:spPr>
          <a:xfrm>
            <a:off x="4019549" y="2507995"/>
            <a:ext cx="6448425" cy="285295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Department posted Invitation to Participate; Moelis reached out to potential participants to gauge interest in the Bidding Process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439A11A-90C1-422D-B933-7D913A95318A}"/>
              </a:ext>
            </a:extLst>
          </p:cNvPr>
          <p:cNvSpPr txBox="1"/>
          <p:nvPr/>
        </p:nvSpPr>
        <p:spPr>
          <a:xfrm>
            <a:off x="2717480" y="5160300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10/14</a:t>
            </a:r>
          </a:p>
        </p:txBody>
      </p:sp>
      <p:sp>
        <p:nvSpPr>
          <p:cNvPr id="118" name="Rounded Rectangle 29">
            <a:extLst>
              <a:ext uri="{FF2B5EF4-FFF2-40B4-BE49-F238E27FC236}">
                <a16:creationId xmlns:a16="http://schemas.microsoft.com/office/drawing/2014/main" id="{1DC487CD-0BFF-40DA-A82F-0BABEC4F2859}"/>
              </a:ext>
            </a:extLst>
          </p:cNvPr>
          <p:cNvSpPr/>
          <p:nvPr/>
        </p:nvSpPr>
        <p:spPr>
          <a:xfrm>
            <a:off x="4019549" y="5160300"/>
            <a:ext cx="6448425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Process Letter uploaded to the Data Room</a:t>
            </a:r>
            <a:endParaRPr lang="en-US" sz="1000" b="1" kern="12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9B478A9-6FF5-4FA8-81AD-2623D8AB9D1E}"/>
              </a:ext>
            </a:extLst>
          </p:cNvPr>
          <p:cNvSpPr txBox="1"/>
          <p:nvPr/>
        </p:nvSpPr>
        <p:spPr>
          <a:xfrm>
            <a:off x="2717480" y="3038456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9/20</a:t>
            </a:r>
          </a:p>
        </p:txBody>
      </p:sp>
      <p:sp>
        <p:nvSpPr>
          <p:cNvPr id="120" name="Rounded Rectangle 34">
            <a:extLst>
              <a:ext uri="{FF2B5EF4-FFF2-40B4-BE49-F238E27FC236}">
                <a16:creationId xmlns:a16="http://schemas.microsoft.com/office/drawing/2014/main" id="{9386D9CC-EDBD-4922-88A4-E183092DA855}"/>
              </a:ext>
            </a:extLst>
          </p:cNvPr>
          <p:cNvSpPr/>
          <p:nvPr/>
        </p:nvSpPr>
        <p:spPr>
          <a:xfrm>
            <a:off x="4019549" y="3038456"/>
            <a:ext cx="6448425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Access to Data Room was provided to each Participant that had executed an NDA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6FDB4D5-ABD4-4E53-8DCF-F3EEFA661B17}"/>
              </a:ext>
            </a:extLst>
          </p:cNvPr>
          <p:cNvSpPr txBox="1"/>
          <p:nvPr/>
        </p:nvSpPr>
        <p:spPr>
          <a:xfrm>
            <a:off x="2717480" y="1977534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6/25, 7/18, 7/26</a:t>
            </a:r>
          </a:p>
        </p:txBody>
      </p:sp>
      <p:sp>
        <p:nvSpPr>
          <p:cNvPr id="122" name="Rounded Rectangle 39">
            <a:extLst>
              <a:ext uri="{FF2B5EF4-FFF2-40B4-BE49-F238E27FC236}">
                <a16:creationId xmlns:a16="http://schemas.microsoft.com/office/drawing/2014/main" id="{8F6B8CC7-00F6-4476-AE23-C66EA101B99B}"/>
              </a:ext>
            </a:extLst>
          </p:cNvPr>
          <p:cNvSpPr/>
          <p:nvPr/>
        </p:nvSpPr>
        <p:spPr>
          <a:xfrm>
            <a:off x="4019549" y="1977534"/>
            <a:ext cx="6448425" cy="285295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000" b="1" kern="1200" dirty="0"/>
              <a:t>Moelis, Gibson Dunn and E3 were notified of selection from RFP Process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450B17E-697A-4D0F-AD99-6176D6FC3AA6}"/>
              </a:ext>
            </a:extLst>
          </p:cNvPr>
          <p:cNvSpPr txBox="1"/>
          <p:nvPr/>
        </p:nvSpPr>
        <p:spPr>
          <a:xfrm>
            <a:off x="2717480" y="1447073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6/11</a:t>
            </a:r>
          </a:p>
        </p:txBody>
      </p:sp>
      <p:sp>
        <p:nvSpPr>
          <p:cNvPr id="124" name="Rounded Rectangle 44">
            <a:extLst>
              <a:ext uri="{FF2B5EF4-FFF2-40B4-BE49-F238E27FC236}">
                <a16:creationId xmlns:a16="http://schemas.microsoft.com/office/drawing/2014/main" id="{E73365F7-DC22-45B6-BC12-49C2848FF27B}"/>
              </a:ext>
            </a:extLst>
          </p:cNvPr>
          <p:cNvSpPr/>
          <p:nvPr/>
        </p:nvSpPr>
        <p:spPr>
          <a:xfrm>
            <a:off x="4019549" y="1447073"/>
            <a:ext cx="6448425" cy="285295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The Department issued RFPs for (1) M&amp;A Advisory, (2) Legal Advisory, and (3) Energy Consulting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5F8E73E-C3D8-46BC-9E3A-C9DBC58DD9B8}"/>
              </a:ext>
            </a:extLst>
          </p:cNvPr>
          <p:cNvSpPr txBox="1"/>
          <p:nvPr/>
        </p:nvSpPr>
        <p:spPr>
          <a:xfrm>
            <a:off x="2717480" y="916612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5/21 – 5/22</a:t>
            </a:r>
          </a:p>
        </p:txBody>
      </p:sp>
      <p:sp>
        <p:nvSpPr>
          <p:cNvPr id="126" name="Rounded Rectangle 49">
            <a:extLst>
              <a:ext uri="{FF2B5EF4-FFF2-40B4-BE49-F238E27FC236}">
                <a16:creationId xmlns:a16="http://schemas.microsoft.com/office/drawing/2014/main" id="{A825AC24-C107-4F3B-A128-3A0EFE02E01F}"/>
              </a:ext>
            </a:extLst>
          </p:cNvPr>
          <p:cNvSpPr/>
          <p:nvPr/>
        </p:nvSpPr>
        <p:spPr>
          <a:xfrm>
            <a:off x="4019549" y="916612"/>
            <a:ext cx="6448425" cy="285295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The General Assembly and Governor of South Carolina passed Joint Resolution (A95, R113, H4287)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A6F01DC-7121-4B78-8F28-F462117048F6}"/>
              </a:ext>
            </a:extLst>
          </p:cNvPr>
          <p:cNvSpPr txBox="1"/>
          <p:nvPr/>
        </p:nvSpPr>
        <p:spPr>
          <a:xfrm>
            <a:off x="2717480" y="4629839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10/14</a:t>
            </a:r>
          </a:p>
        </p:txBody>
      </p:sp>
      <p:sp>
        <p:nvSpPr>
          <p:cNvPr id="128" name="Rounded Rectangle 54">
            <a:extLst>
              <a:ext uri="{FF2B5EF4-FFF2-40B4-BE49-F238E27FC236}">
                <a16:creationId xmlns:a16="http://schemas.microsoft.com/office/drawing/2014/main" id="{5AFFE67D-16FE-4BC7-BCCC-CADC665CABEF}"/>
              </a:ext>
            </a:extLst>
          </p:cNvPr>
          <p:cNvSpPr/>
          <p:nvPr/>
        </p:nvSpPr>
        <p:spPr>
          <a:xfrm>
            <a:off x="4019549" y="4629839"/>
            <a:ext cx="6448425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The Department and Santee Cooper entered in a Confidentiality Agreement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12E353A-788D-48D4-885C-AF7178926602}"/>
              </a:ext>
            </a:extLst>
          </p:cNvPr>
          <p:cNvSpPr txBox="1"/>
          <p:nvPr/>
        </p:nvSpPr>
        <p:spPr>
          <a:xfrm>
            <a:off x="2717480" y="3568917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10/3</a:t>
            </a:r>
          </a:p>
        </p:txBody>
      </p:sp>
      <p:sp>
        <p:nvSpPr>
          <p:cNvPr id="130" name="Rounded Rectangle 59">
            <a:extLst>
              <a:ext uri="{FF2B5EF4-FFF2-40B4-BE49-F238E27FC236}">
                <a16:creationId xmlns:a16="http://schemas.microsoft.com/office/drawing/2014/main" id="{B23D32E2-4B39-4DDF-AE63-0B35E10B9B42}"/>
              </a:ext>
            </a:extLst>
          </p:cNvPr>
          <p:cNvSpPr/>
          <p:nvPr/>
        </p:nvSpPr>
        <p:spPr>
          <a:xfrm>
            <a:off x="4019549" y="3568917"/>
            <a:ext cx="6448425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Final Version of Management Presentation / Confidential Information Packet uploaded to Data Room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A42464C-3F67-49C4-AFD4-42CA94EF25CD}"/>
              </a:ext>
            </a:extLst>
          </p:cNvPr>
          <p:cNvSpPr txBox="1"/>
          <p:nvPr/>
        </p:nvSpPr>
        <p:spPr>
          <a:xfrm>
            <a:off x="2717480" y="4099378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10/4 – 10/18</a:t>
            </a:r>
          </a:p>
        </p:txBody>
      </p:sp>
      <p:sp>
        <p:nvSpPr>
          <p:cNvPr id="132" name="Rounded Rectangle 64">
            <a:extLst>
              <a:ext uri="{FF2B5EF4-FFF2-40B4-BE49-F238E27FC236}">
                <a16:creationId xmlns:a16="http://schemas.microsoft.com/office/drawing/2014/main" id="{7DE543BA-A1E0-40F4-9589-6E89CF1BFF15}"/>
              </a:ext>
            </a:extLst>
          </p:cNvPr>
          <p:cNvSpPr/>
          <p:nvPr/>
        </p:nvSpPr>
        <p:spPr>
          <a:xfrm>
            <a:off x="4019549" y="4099378"/>
            <a:ext cx="6448425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Meetings with Santee Cooper management and Participants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2AA0CC8-7EC0-4C91-932D-0F41EC298F73}"/>
              </a:ext>
            </a:extLst>
          </p:cNvPr>
          <p:cNvSpPr txBox="1"/>
          <p:nvPr/>
        </p:nvSpPr>
        <p:spPr>
          <a:xfrm>
            <a:off x="2717480" y="5690761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10/14</a:t>
            </a:r>
          </a:p>
        </p:txBody>
      </p:sp>
      <p:sp>
        <p:nvSpPr>
          <p:cNvPr id="135" name="Rounded Rectangle 74">
            <a:extLst>
              <a:ext uri="{FF2B5EF4-FFF2-40B4-BE49-F238E27FC236}">
                <a16:creationId xmlns:a16="http://schemas.microsoft.com/office/drawing/2014/main" id="{11D7D6CE-4523-482D-BE59-55CEA0D2E7BE}"/>
              </a:ext>
            </a:extLst>
          </p:cNvPr>
          <p:cNvSpPr/>
          <p:nvPr/>
        </p:nvSpPr>
        <p:spPr>
          <a:xfrm>
            <a:off x="4019549" y="5690761"/>
            <a:ext cx="6448425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The Department made available a Draft Power Purchase Agreement for Participants and Central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CDE6C12-1528-4303-BFD7-57A3AE3EEEF1}"/>
              </a:ext>
            </a:extLst>
          </p:cNvPr>
          <p:cNvSpPr txBox="1"/>
          <p:nvPr/>
        </p:nvSpPr>
        <p:spPr>
          <a:xfrm>
            <a:off x="1806326" y="983059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0765EDB-A2D5-41B2-8E59-590215F2F548}"/>
              </a:ext>
            </a:extLst>
          </p:cNvPr>
          <p:cNvSpPr txBox="1"/>
          <p:nvPr/>
        </p:nvSpPr>
        <p:spPr>
          <a:xfrm>
            <a:off x="1806326" y="3647099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800D0E8-6A6D-4EFE-9C3B-F5451EF701BA}"/>
              </a:ext>
            </a:extLst>
          </p:cNvPr>
          <p:cNvSpPr txBox="1"/>
          <p:nvPr/>
        </p:nvSpPr>
        <p:spPr>
          <a:xfrm>
            <a:off x="1806326" y="1515867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4710E39-4183-4D9B-A90A-49CFEB28043E}"/>
              </a:ext>
            </a:extLst>
          </p:cNvPr>
          <p:cNvSpPr txBox="1"/>
          <p:nvPr/>
        </p:nvSpPr>
        <p:spPr>
          <a:xfrm>
            <a:off x="1806326" y="2048675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622E7C2-0D18-4E79-AA39-4BEC669AE82C}"/>
              </a:ext>
            </a:extLst>
          </p:cNvPr>
          <p:cNvSpPr txBox="1"/>
          <p:nvPr/>
        </p:nvSpPr>
        <p:spPr>
          <a:xfrm>
            <a:off x="1806326" y="2581483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379C133-D4C6-4196-9D0F-B8536998A74B}"/>
              </a:ext>
            </a:extLst>
          </p:cNvPr>
          <p:cNvSpPr txBox="1"/>
          <p:nvPr/>
        </p:nvSpPr>
        <p:spPr>
          <a:xfrm>
            <a:off x="1806326" y="3114291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CCF0E50-9FDD-4709-A7E1-93290981249E}"/>
              </a:ext>
            </a:extLst>
          </p:cNvPr>
          <p:cNvSpPr txBox="1"/>
          <p:nvPr/>
        </p:nvSpPr>
        <p:spPr>
          <a:xfrm>
            <a:off x="1806326" y="4179907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704B06E-6AF6-4220-A480-F1A24F8CD957}"/>
              </a:ext>
            </a:extLst>
          </p:cNvPr>
          <p:cNvSpPr txBox="1"/>
          <p:nvPr/>
        </p:nvSpPr>
        <p:spPr>
          <a:xfrm>
            <a:off x="1806326" y="4712715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5CC60E1-926F-47D5-BF2C-A38822A3D0BF}"/>
              </a:ext>
            </a:extLst>
          </p:cNvPr>
          <p:cNvSpPr txBox="1"/>
          <p:nvPr/>
        </p:nvSpPr>
        <p:spPr>
          <a:xfrm>
            <a:off x="1806326" y="5245523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E2449C0-61E1-4D15-AD37-3B3D4BF5690D}"/>
              </a:ext>
            </a:extLst>
          </p:cNvPr>
          <p:cNvSpPr txBox="1"/>
          <p:nvPr/>
        </p:nvSpPr>
        <p:spPr>
          <a:xfrm>
            <a:off x="1806326" y="5778329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731AAEA-B5BA-483D-A8A9-C8D9BD9119A8}"/>
              </a:ext>
            </a:extLst>
          </p:cNvPr>
          <p:cNvSpPr txBox="1"/>
          <p:nvPr/>
        </p:nvSpPr>
        <p:spPr>
          <a:xfrm>
            <a:off x="2717480" y="6221225"/>
            <a:ext cx="1073470" cy="28529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/>
              <a:t>10/26</a:t>
            </a:r>
          </a:p>
        </p:txBody>
      </p:sp>
      <p:sp>
        <p:nvSpPr>
          <p:cNvPr id="148" name="Rounded Rectangle 96">
            <a:extLst>
              <a:ext uri="{FF2B5EF4-FFF2-40B4-BE49-F238E27FC236}">
                <a16:creationId xmlns:a16="http://schemas.microsoft.com/office/drawing/2014/main" id="{1551D7A9-1AFA-4501-90D9-833FC4D90984}"/>
              </a:ext>
            </a:extLst>
          </p:cNvPr>
          <p:cNvSpPr/>
          <p:nvPr/>
        </p:nvSpPr>
        <p:spPr>
          <a:xfrm>
            <a:off x="4019549" y="6221225"/>
            <a:ext cx="6448425" cy="285295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5720" tIns="220472" rIns="45720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ts val="0"/>
              </a:spcAft>
            </a:pPr>
            <a:r>
              <a:rPr lang="en-US" sz="1000" b="1" dirty="0"/>
              <a:t>The Department made available a Draft Asset Purchase Agreement for Participants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36DDC75-1E99-49DF-9312-38D08AC9F268}"/>
              </a:ext>
            </a:extLst>
          </p:cNvPr>
          <p:cNvSpPr txBox="1"/>
          <p:nvPr/>
        </p:nvSpPr>
        <p:spPr>
          <a:xfrm>
            <a:off x="1806326" y="6292224"/>
            <a:ext cx="449014" cy="152400"/>
          </a:xfrm>
          <a:prstGeom prst="rect">
            <a:avLst/>
          </a:prstGeom>
          <a:noFill/>
        </p:spPr>
        <p:txBody>
          <a:bodyPr vert="horz" wrap="square" lIns="45720" rIns="4572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210195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9.625"/>
  <p:tag name="DEFAULTLEFT" val="82.62504"/>
  <p:tag name="DEFAULTHEIGHT" val="417.6"/>
  <p:tag name="DEFAULTWIDTH" val="673.50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9.625"/>
  <p:tag name="DEFAULTLEFT" val="82.62504"/>
  <p:tag name="DEFAULTHEIGHT" val="417.6"/>
  <p:tag name="DEFAULTWIDTH" val="673.50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and Content">
  <a:themeElements>
    <a:clrScheme name="E3 2019">
      <a:dk1>
        <a:srgbClr val="034E6E"/>
      </a:dk1>
      <a:lt1>
        <a:sysClr val="window" lastClr="FFFFFF"/>
      </a:lt1>
      <a:dk2>
        <a:srgbClr val="315361"/>
      </a:dk2>
      <a:lt2>
        <a:srgbClr val="EEECE1"/>
      </a:lt2>
      <a:accent1>
        <a:srgbClr val="034E6E"/>
      </a:accent1>
      <a:accent2>
        <a:srgbClr val="AF7E00"/>
      </a:accent2>
      <a:accent3>
        <a:srgbClr val="AF2200"/>
      </a:accent3>
      <a:accent4>
        <a:srgbClr val="007E33"/>
      </a:accent4>
      <a:accent5>
        <a:srgbClr val="AF5D00"/>
      </a:accent5>
      <a:accent6>
        <a:srgbClr val="0A1978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3136</Words>
  <Application>Microsoft Office PowerPoint</Application>
  <PresentationFormat>Widescreen</PresentationFormat>
  <Paragraphs>617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 Black</vt:lpstr>
      <vt:lpstr>Book Antiqua</vt:lpstr>
      <vt:lpstr>Calibri</vt:lpstr>
      <vt:lpstr>Calibri Light</vt:lpstr>
      <vt:lpstr>Courier New</vt:lpstr>
      <vt:lpstr>Times New Roman</vt:lpstr>
      <vt:lpstr>Wingdings</vt:lpstr>
      <vt:lpstr>Wingdings 2</vt:lpstr>
      <vt:lpstr>Office Theme</vt:lpstr>
      <vt:lpstr>1_Title and Content</vt:lpstr>
      <vt:lpstr>Joint Resolution (Act 95): Summary of Process and Recommendations</vt:lpstr>
      <vt:lpstr>Santee Cooper Project Advisors</vt:lpstr>
      <vt:lpstr>Agenda</vt:lpstr>
      <vt:lpstr>Overview of Process</vt:lpstr>
      <vt:lpstr>Key Considerations</vt:lpstr>
      <vt:lpstr>Key Process Items</vt:lpstr>
      <vt:lpstr>Overview of Participants</vt:lpstr>
      <vt:lpstr>Timeline</vt:lpstr>
      <vt:lpstr>Detailed Timeline</vt:lpstr>
      <vt:lpstr>Detailed Timeline</vt:lpstr>
      <vt:lpstr>Process Considerations</vt:lpstr>
      <vt:lpstr>Evaluating Rate Projections</vt:lpstr>
      <vt:lpstr>Evaluating Rate Projections</vt:lpstr>
      <vt:lpstr>“Apples to Apples” Comparisons</vt:lpstr>
      <vt:lpstr>Natural Gas Price Forecasts</vt:lpstr>
      <vt:lpstr>Santee Cooper Reform Plan</vt:lpstr>
      <vt:lpstr>Key Terms of Santee Cooper Reform Plan </vt:lpstr>
      <vt:lpstr>Financial Overview of Santee Cooper Reform Plan </vt:lpstr>
      <vt:lpstr>Projected Santee Cooper Rates Under Reform Plan</vt:lpstr>
      <vt:lpstr>PowerPoint Presentation</vt:lpstr>
      <vt:lpstr>Management Proposal — Dominion Energy</vt:lpstr>
      <vt:lpstr>Key Terms of Dominion Management Proposal </vt:lpstr>
      <vt:lpstr>Financial Overview of Dominion Management Proposal </vt:lpstr>
      <vt:lpstr>Bid for Sale — NextEra Energy</vt:lpstr>
      <vt:lpstr>Key Terms of NextEra Bid for Sale</vt:lpstr>
      <vt:lpstr>Key Terms of NextEra Bid for Sale</vt:lpstr>
      <vt:lpstr>Financial Overview of NextEra Bid for Sale</vt:lpstr>
      <vt:lpstr>Projected NextEra Rates Under Bid for Sale</vt:lpstr>
      <vt:lpstr>Any Bid for Sale Faces Structural Hurdles</vt:lpstr>
      <vt:lpstr>NextEra Bid for Sale Addresses Structural Hurdles</vt:lpstr>
      <vt:lpstr>NextEra Bid for Sale Generation Mix</vt:lpstr>
      <vt:lpstr>Potential Benefits and Additional Considerations</vt:lpstr>
      <vt:lpstr>Santee Cooper Reform Plan</vt:lpstr>
      <vt:lpstr>Dominion Management Proposal</vt:lpstr>
      <vt:lpstr>NextEra Bid for Sale</vt:lpstr>
      <vt:lpstr>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 Public Service Authority</dc:title>
  <dc:creator>Coakley, Kelly</dc:creator>
  <cp:lastModifiedBy>Kim Jackson</cp:lastModifiedBy>
  <cp:revision>81</cp:revision>
  <cp:lastPrinted>2020-02-13T15:57:09Z</cp:lastPrinted>
  <dcterms:created xsi:type="dcterms:W3CDTF">2020-02-12T17:27:30Z</dcterms:created>
  <dcterms:modified xsi:type="dcterms:W3CDTF">2020-02-13T19:26:59Z</dcterms:modified>
</cp:coreProperties>
</file>